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267" r:id="rId2"/>
    <p:sldId id="340" r:id="rId3"/>
    <p:sldId id="341" r:id="rId4"/>
    <p:sldId id="355" r:id="rId5"/>
    <p:sldId id="283" r:id="rId6"/>
    <p:sldId id="284" r:id="rId7"/>
    <p:sldId id="285" r:id="rId8"/>
    <p:sldId id="309" r:id="rId9"/>
    <p:sldId id="310" r:id="rId10"/>
    <p:sldId id="311" r:id="rId11"/>
    <p:sldId id="312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378" r:id="rId31"/>
    <p:sldId id="379" r:id="rId32"/>
    <p:sldId id="380" r:id="rId33"/>
    <p:sldId id="381" r:id="rId34"/>
    <p:sldId id="382" r:id="rId35"/>
    <p:sldId id="428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409" r:id="rId63"/>
    <p:sldId id="410" r:id="rId64"/>
    <p:sldId id="411" r:id="rId65"/>
    <p:sldId id="412" r:id="rId66"/>
    <p:sldId id="413" r:id="rId67"/>
    <p:sldId id="414" r:id="rId68"/>
    <p:sldId id="415" r:id="rId69"/>
    <p:sldId id="416" r:id="rId70"/>
    <p:sldId id="417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321" r:id="rId80"/>
    <p:sldId id="322" r:id="rId81"/>
    <p:sldId id="323" r:id="rId82"/>
    <p:sldId id="324" r:id="rId83"/>
    <p:sldId id="325" r:id="rId84"/>
    <p:sldId id="326" r:id="rId85"/>
    <p:sldId id="327" r:id="rId86"/>
    <p:sldId id="328" r:id="rId87"/>
    <p:sldId id="335" r:id="rId88"/>
    <p:sldId id="337" r:id="rId89"/>
    <p:sldId id="366" r:id="rId90"/>
    <p:sldId id="418" r:id="rId91"/>
    <p:sldId id="419" r:id="rId92"/>
    <p:sldId id="420" r:id="rId93"/>
    <p:sldId id="421" r:id="rId94"/>
    <p:sldId id="422" r:id="rId95"/>
    <p:sldId id="423" r:id="rId96"/>
    <p:sldId id="424" r:id="rId97"/>
    <p:sldId id="425" r:id="rId98"/>
    <p:sldId id="426" r:id="rId99"/>
    <p:sldId id="427" r:id="rId100"/>
    <p:sldId id="357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58" r:id="rId109"/>
    <p:sldId id="308" r:id="rId11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0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1" autoAdjust="0"/>
    <p:restoredTop sz="94660" autoAdjust="0"/>
  </p:normalViewPr>
  <p:slideViewPr>
    <p:cSldViewPr>
      <p:cViewPr varScale="1">
        <p:scale>
          <a:sx n="146" d="100"/>
          <a:sy n="146" d="100"/>
        </p:scale>
        <p:origin x="-120" y="-1032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notesMaster" Target="notesMasters/notesMaster1.xml"/><Relationship Id="rId112" Type="http://schemas.openxmlformats.org/officeDocument/2006/relationships/printerSettings" Target="printerSettings/printerSettings1.bin"/><Relationship Id="rId113" Type="http://schemas.openxmlformats.org/officeDocument/2006/relationships/presProps" Target="presProps.xml"/><Relationship Id="rId114" Type="http://schemas.openxmlformats.org/officeDocument/2006/relationships/viewProps" Target="viewProps.xml"/><Relationship Id="rId115" Type="http://schemas.openxmlformats.org/officeDocument/2006/relationships/theme" Target="theme/theme1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B5BA1A-0009-4935-9EEE-2AC519DD5ABC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959C95C-C88B-444F-866A-42B95EB063D3}">
      <dgm:prSet phldrT="[Texto]" custT="1"/>
      <dgm:spPr/>
      <dgm:t>
        <a:bodyPr/>
        <a:lstStyle/>
        <a:p>
          <a:endParaRPr lang="es-MX" sz="2000" dirty="0"/>
        </a:p>
      </dgm:t>
    </dgm:pt>
    <dgm:pt modelId="{3B0BBFC0-CEC0-4501-A795-6527374A1C9B}" type="parTrans" cxnId="{8C30B83B-09E7-4B6B-8E5B-452EA363AE2D}">
      <dgm:prSet/>
      <dgm:spPr/>
      <dgm:t>
        <a:bodyPr/>
        <a:lstStyle/>
        <a:p>
          <a:endParaRPr lang="es-MX"/>
        </a:p>
      </dgm:t>
    </dgm:pt>
    <dgm:pt modelId="{4A635EAB-842B-48AF-BE5C-71C108AF5E4F}" type="sibTrans" cxnId="{8C30B83B-09E7-4B6B-8E5B-452EA363AE2D}">
      <dgm:prSet/>
      <dgm:spPr/>
      <dgm:t>
        <a:bodyPr/>
        <a:lstStyle/>
        <a:p>
          <a:endParaRPr lang="es-MX"/>
        </a:p>
      </dgm:t>
    </dgm:pt>
    <dgm:pt modelId="{99CD379F-4509-4186-807D-4AD857DCD67C}">
      <dgm:prSet phldrT="[Texto]" custT="1"/>
      <dgm:spPr/>
      <dgm:t>
        <a:bodyPr/>
        <a:lstStyle/>
        <a:p>
          <a:r>
            <a:rPr lang="es-MX" sz="1600" dirty="0" smtClean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Promoción /Difusión</a:t>
          </a:r>
        </a:p>
      </dgm:t>
    </dgm:pt>
    <dgm:pt modelId="{39879CEA-48CD-4655-B7C6-982CAD28D9C3}" type="parTrans" cxnId="{F04805C4-7A45-4E86-AC6F-7ED957F47172}">
      <dgm:prSet/>
      <dgm:spPr/>
      <dgm:t>
        <a:bodyPr/>
        <a:lstStyle/>
        <a:p>
          <a:endParaRPr lang="es-MX"/>
        </a:p>
      </dgm:t>
    </dgm:pt>
    <dgm:pt modelId="{2FE97A16-F2BF-46B1-B9D7-6ECBB5326E92}" type="sibTrans" cxnId="{F04805C4-7A45-4E86-AC6F-7ED957F47172}">
      <dgm:prSet/>
      <dgm:spPr/>
      <dgm:t>
        <a:bodyPr/>
        <a:lstStyle/>
        <a:p>
          <a:endParaRPr lang="es-MX"/>
        </a:p>
      </dgm:t>
    </dgm:pt>
    <dgm:pt modelId="{D6B8C81B-9622-4110-B229-674C45CCDD29}">
      <dgm:prSet phldrT="[Texto]" custT="1"/>
      <dgm:spPr/>
      <dgm:t>
        <a:bodyPr/>
        <a:lstStyle/>
        <a:p>
          <a:r>
            <a:rPr lang="es-MX" sz="1600" dirty="0" smtClean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Atención Alumnos</a:t>
          </a:r>
          <a:endParaRPr lang="es-MX" sz="1600" dirty="0">
            <a:solidFill>
              <a:srgbClr val="C00000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F8067D0-540B-4128-B144-0A941A2C05D2}" type="parTrans" cxnId="{6FFFC88C-2850-44DC-AE59-DBB7B2A5D959}">
      <dgm:prSet/>
      <dgm:spPr/>
      <dgm:t>
        <a:bodyPr/>
        <a:lstStyle/>
        <a:p>
          <a:endParaRPr lang="es-MX"/>
        </a:p>
      </dgm:t>
    </dgm:pt>
    <dgm:pt modelId="{4DCE7797-543D-44E6-9DB3-1A8DA507C737}" type="sibTrans" cxnId="{6FFFC88C-2850-44DC-AE59-DBB7B2A5D959}">
      <dgm:prSet/>
      <dgm:spPr/>
      <dgm:t>
        <a:bodyPr/>
        <a:lstStyle/>
        <a:p>
          <a:endParaRPr lang="es-MX"/>
        </a:p>
      </dgm:t>
    </dgm:pt>
    <dgm:pt modelId="{FB122B48-9E2F-4565-8BA0-B3447B481A31}">
      <dgm:prSet phldrT="[Texto]" custT="1"/>
      <dgm:spPr/>
      <dgm:t>
        <a:bodyPr/>
        <a:lstStyle/>
        <a:p>
          <a:r>
            <a:rPr lang="es-MX" sz="1600" dirty="0" smtClean="0"/>
            <a:t> Página web, Facebook, sesiones informativas.</a:t>
          </a:r>
        </a:p>
      </dgm:t>
    </dgm:pt>
    <dgm:pt modelId="{34298F21-CD4F-45D4-958C-FB3A267BC5C5}" type="sibTrans" cxnId="{626EA5D2-680F-4CD5-9EEB-1D805A88B279}">
      <dgm:prSet/>
      <dgm:spPr/>
      <dgm:t>
        <a:bodyPr/>
        <a:lstStyle/>
        <a:p>
          <a:endParaRPr lang="es-MX"/>
        </a:p>
      </dgm:t>
    </dgm:pt>
    <dgm:pt modelId="{C6126A7E-13C5-48C3-969B-BD525AE36B76}" type="parTrans" cxnId="{626EA5D2-680F-4CD5-9EEB-1D805A88B279}">
      <dgm:prSet/>
      <dgm:spPr/>
      <dgm:t>
        <a:bodyPr/>
        <a:lstStyle/>
        <a:p>
          <a:endParaRPr lang="es-MX"/>
        </a:p>
      </dgm:t>
    </dgm:pt>
    <dgm:pt modelId="{2E73DAE2-F5FF-414C-834F-0625F33A101C}">
      <dgm:prSet phldrT="[Texto]" custT="1"/>
      <dgm:spPr/>
      <dgm:t>
        <a:bodyPr/>
        <a:lstStyle/>
        <a:p>
          <a:endParaRPr lang="es-MX" sz="1400" dirty="0"/>
        </a:p>
      </dgm:t>
    </dgm:pt>
    <dgm:pt modelId="{82327F3A-0C04-47FA-A705-32242E5DED2B}" type="parTrans" cxnId="{5E9B69C8-771E-4A58-9E9D-7B0B677496AA}">
      <dgm:prSet/>
      <dgm:spPr/>
      <dgm:t>
        <a:bodyPr/>
        <a:lstStyle/>
        <a:p>
          <a:endParaRPr lang="es-MX"/>
        </a:p>
      </dgm:t>
    </dgm:pt>
    <dgm:pt modelId="{FCA2A3B0-3297-49E4-839A-C1F3A3E5C392}" type="sibTrans" cxnId="{5E9B69C8-771E-4A58-9E9D-7B0B677496AA}">
      <dgm:prSet/>
      <dgm:spPr/>
      <dgm:t>
        <a:bodyPr/>
        <a:lstStyle/>
        <a:p>
          <a:endParaRPr lang="es-MX"/>
        </a:p>
      </dgm:t>
    </dgm:pt>
    <dgm:pt modelId="{494415F9-D0FB-4805-834A-366C60DF81AB}">
      <dgm:prSet phldrT="[Texto]" custT="1"/>
      <dgm:spPr/>
      <dgm:t>
        <a:bodyPr/>
        <a:lstStyle/>
        <a:p>
          <a:r>
            <a:rPr lang="es-MX" sz="1400" dirty="0" smtClean="0">
              <a:latin typeface="Helvetica" panose="020B0604020202020204" pitchFamily="34" charset="0"/>
              <a:cs typeface="Helvetica" panose="020B0604020202020204" pitchFamily="34" charset="0"/>
            </a:rPr>
            <a:t>Contacto continuo con contrapartes.</a:t>
          </a:r>
          <a:endParaRPr lang="es-MX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72DE98FD-E54C-48DF-9724-EDE6C2312EE8}">
      <dgm:prSet phldrT="[Texto]" custT="1"/>
      <dgm:spPr/>
      <dgm:t>
        <a:bodyPr/>
        <a:lstStyle/>
        <a:p>
          <a:r>
            <a:rPr lang="es-MX" sz="1400" dirty="0" smtClean="0">
              <a:latin typeface="Helvetica" panose="020B0604020202020204" pitchFamily="34" charset="0"/>
              <a:cs typeface="Helvetica" panose="020B0604020202020204" pitchFamily="34" charset="0"/>
            </a:rPr>
            <a:t>Envío y/ o recepción de calificaciones.</a:t>
          </a:r>
          <a:endParaRPr lang="es-MX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0EF42C0A-6241-48C6-B3C4-960DDBB7D1C8}">
      <dgm:prSet phldrT="[Texto]" custT="1"/>
      <dgm:spPr/>
      <dgm:t>
        <a:bodyPr/>
        <a:lstStyle/>
        <a:p>
          <a:r>
            <a:rPr lang="es-MX" sz="1400" dirty="0" smtClean="0">
              <a:latin typeface="Helvetica" panose="020B0604020202020204" pitchFamily="34" charset="0"/>
              <a:cs typeface="Helvetica" panose="020B0604020202020204" pitchFamily="34" charset="0"/>
            </a:rPr>
            <a:t>Envío de cartas de aceptación.</a:t>
          </a:r>
          <a:endParaRPr lang="es-MX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7AEA1B2D-595F-4402-B304-487B8384BDA1}">
      <dgm:prSet phldrT="[Texto]" custT="1"/>
      <dgm:spPr/>
      <dgm:t>
        <a:bodyPr/>
        <a:lstStyle/>
        <a:p>
          <a:r>
            <a:rPr lang="es-MX" sz="1400" dirty="0" smtClean="0">
              <a:latin typeface="Helvetica" panose="020B0604020202020204" pitchFamily="34" charset="0"/>
              <a:cs typeface="Helvetica" panose="020B0604020202020204" pitchFamily="34" charset="0"/>
            </a:rPr>
            <a:t>Sesión informativa (Salida) y de bienvenida.</a:t>
          </a:r>
          <a:endParaRPr lang="es-MX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8575A22-14DA-4304-845C-BDDD71FF139A}">
      <dgm:prSet phldrT="[Texto]" custT="1"/>
      <dgm:spPr/>
      <dgm:t>
        <a:bodyPr/>
        <a:lstStyle/>
        <a:p>
          <a:r>
            <a:rPr lang="es-MX" sz="1400" dirty="0" smtClean="0">
              <a:latin typeface="Helvetica" panose="020B0604020202020204" pitchFamily="34" charset="0"/>
              <a:cs typeface="Helvetica" panose="020B0604020202020204" pitchFamily="34" charset="0"/>
            </a:rPr>
            <a:t>Envío de documentos al extranjero.</a:t>
          </a:r>
          <a:endParaRPr lang="es-MX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555E1D42-B369-4D85-A038-45BD3F4581A1}">
      <dgm:prSet phldrT="[Texto]" custT="1"/>
      <dgm:spPr/>
      <dgm:t>
        <a:bodyPr/>
        <a:lstStyle/>
        <a:p>
          <a:r>
            <a:rPr lang="es-MX" sz="1400" dirty="0" smtClean="0">
              <a:latin typeface="Helvetica" panose="020B0604020202020204" pitchFamily="34" charset="0"/>
              <a:cs typeface="Helvetica" panose="020B0604020202020204" pitchFamily="34" charset="0"/>
            </a:rPr>
            <a:t> Selección de alumnos.</a:t>
          </a:r>
          <a:endParaRPr lang="es-MX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1F0B766-D53A-484D-8A15-4EDBE0663F6E}">
      <dgm:prSet phldrT="[Texto]" custT="1"/>
      <dgm:spPr/>
      <dgm:t>
        <a:bodyPr/>
        <a:lstStyle/>
        <a:p>
          <a:r>
            <a:rPr lang="es-MX" sz="1400" dirty="0" smtClean="0">
              <a:latin typeface="Helvetica" panose="020B0604020202020204" pitchFamily="34" charset="0"/>
              <a:cs typeface="Helvetica" panose="020B0604020202020204" pitchFamily="34" charset="0"/>
            </a:rPr>
            <a:t>Recepción de solicitudes.</a:t>
          </a:r>
          <a:endParaRPr lang="es-MX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4969621-9496-4C19-B4BD-085266F7D213}">
      <dgm:prSet phldrT="[Texto]" custT="1"/>
      <dgm:spPr/>
      <dgm:t>
        <a:bodyPr/>
        <a:lstStyle/>
        <a:p>
          <a:r>
            <a:rPr lang="es-MX" sz="1400" dirty="0" smtClean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Proceso de intercambio: Primavera, Verano, Otoño</a:t>
          </a:r>
        </a:p>
        <a:p>
          <a:endParaRPr lang="es-MX" sz="1400" dirty="0"/>
        </a:p>
      </dgm:t>
    </dgm:pt>
    <dgm:pt modelId="{7350A03B-F779-4F0B-B77D-2250F9B1B6BB}" type="sibTrans" cxnId="{D67302CF-F861-41F4-8B94-9B692E5202EC}">
      <dgm:prSet/>
      <dgm:spPr/>
      <dgm:t>
        <a:bodyPr/>
        <a:lstStyle/>
        <a:p>
          <a:endParaRPr lang="es-MX"/>
        </a:p>
      </dgm:t>
    </dgm:pt>
    <dgm:pt modelId="{CCA21C78-73EA-43F2-BDA3-493D9E7A729C}" type="parTrans" cxnId="{D67302CF-F861-41F4-8B94-9B692E5202EC}">
      <dgm:prSet/>
      <dgm:spPr/>
      <dgm:t>
        <a:bodyPr/>
        <a:lstStyle/>
        <a:p>
          <a:endParaRPr lang="es-MX"/>
        </a:p>
      </dgm:t>
    </dgm:pt>
    <dgm:pt modelId="{A1083AC9-813C-47B4-8E3E-548B52CFFEFB}" type="sibTrans" cxnId="{0B855BC0-7FDA-4568-82EE-7D30E92F0CED}">
      <dgm:prSet/>
      <dgm:spPr/>
      <dgm:t>
        <a:bodyPr/>
        <a:lstStyle/>
        <a:p>
          <a:endParaRPr lang="es-MX"/>
        </a:p>
      </dgm:t>
    </dgm:pt>
    <dgm:pt modelId="{04014C46-018D-4C42-9106-6B6AABB4AB16}" type="parTrans" cxnId="{0B855BC0-7FDA-4568-82EE-7D30E92F0CED}">
      <dgm:prSet/>
      <dgm:spPr/>
      <dgm:t>
        <a:bodyPr/>
        <a:lstStyle/>
        <a:p>
          <a:endParaRPr lang="es-MX"/>
        </a:p>
      </dgm:t>
    </dgm:pt>
    <dgm:pt modelId="{0F8905C8-4E78-4483-B886-4E16C099202C}" type="sibTrans" cxnId="{4BD2D613-1DD9-445E-884A-84E5CCF08F3B}">
      <dgm:prSet/>
      <dgm:spPr/>
      <dgm:t>
        <a:bodyPr/>
        <a:lstStyle/>
        <a:p>
          <a:endParaRPr lang="es-MX"/>
        </a:p>
      </dgm:t>
    </dgm:pt>
    <dgm:pt modelId="{19D5A597-0ED0-47B4-A300-F0651884AEB0}" type="parTrans" cxnId="{4BD2D613-1DD9-445E-884A-84E5CCF08F3B}">
      <dgm:prSet/>
      <dgm:spPr/>
      <dgm:t>
        <a:bodyPr/>
        <a:lstStyle/>
        <a:p>
          <a:endParaRPr lang="es-MX"/>
        </a:p>
      </dgm:t>
    </dgm:pt>
    <dgm:pt modelId="{74D3482D-28BB-4977-9060-BA991A72D71E}" type="sibTrans" cxnId="{1BA21623-7216-4E68-8009-FAA64C2EC262}">
      <dgm:prSet/>
      <dgm:spPr/>
      <dgm:t>
        <a:bodyPr/>
        <a:lstStyle/>
        <a:p>
          <a:endParaRPr lang="es-MX"/>
        </a:p>
      </dgm:t>
    </dgm:pt>
    <dgm:pt modelId="{8344F8CE-1522-4C40-81D1-9987F8A4F88E}" type="parTrans" cxnId="{1BA21623-7216-4E68-8009-FAA64C2EC262}">
      <dgm:prSet/>
      <dgm:spPr/>
      <dgm:t>
        <a:bodyPr/>
        <a:lstStyle/>
        <a:p>
          <a:endParaRPr lang="es-MX"/>
        </a:p>
      </dgm:t>
    </dgm:pt>
    <dgm:pt modelId="{5A1A92D3-3AC3-4E1E-B586-4E73F756C793}" type="sibTrans" cxnId="{CD60015D-F76A-46DF-9E94-D5A04A2DA00F}">
      <dgm:prSet/>
      <dgm:spPr/>
      <dgm:t>
        <a:bodyPr/>
        <a:lstStyle/>
        <a:p>
          <a:endParaRPr lang="es-MX"/>
        </a:p>
      </dgm:t>
    </dgm:pt>
    <dgm:pt modelId="{DE25591B-BDE6-473E-A07B-E027E7D55EF0}" type="parTrans" cxnId="{CD60015D-F76A-46DF-9E94-D5A04A2DA00F}">
      <dgm:prSet/>
      <dgm:spPr/>
      <dgm:t>
        <a:bodyPr/>
        <a:lstStyle/>
        <a:p>
          <a:endParaRPr lang="es-MX"/>
        </a:p>
      </dgm:t>
    </dgm:pt>
    <dgm:pt modelId="{EF4A5181-DA99-4C2D-9347-4C0A27CF8A97}" type="sibTrans" cxnId="{42902CAC-B5AD-4E7C-8B7A-6755C7EF5B8E}">
      <dgm:prSet/>
      <dgm:spPr/>
      <dgm:t>
        <a:bodyPr/>
        <a:lstStyle/>
        <a:p>
          <a:endParaRPr lang="es-MX"/>
        </a:p>
      </dgm:t>
    </dgm:pt>
    <dgm:pt modelId="{5A07D751-F564-42EF-A2F5-E926A67BC8D2}" type="parTrans" cxnId="{42902CAC-B5AD-4E7C-8B7A-6755C7EF5B8E}">
      <dgm:prSet/>
      <dgm:spPr/>
      <dgm:t>
        <a:bodyPr/>
        <a:lstStyle/>
        <a:p>
          <a:endParaRPr lang="es-MX"/>
        </a:p>
      </dgm:t>
    </dgm:pt>
    <dgm:pt modelId="{514002DB-A4E9-4BD7-81E1-5B5ED39225B5}" type="sibTrans" cxnId="{14C65F09-DAD5-4BB1-8A39-DD00D59EB724}">
      <dgm:prSet/>
      <dgm:spPr/>
      <dgm:t>
        <a:bodyPr/>
        <a:lstStyle/>
        <a:p>
          <a:endParaRPr lang="es-MX"/>
        </a:p>
      </dgm:t>
    </dgm:pt>
    <dgm:pt modelId="{E3A9B86E-1E3F-4E64-90A5-4E2FD3E054A5}" type="parTrans" cxnId="{14C65F09-DAD5-4BB1-8A39-DD00D59EB724}">
      <dgm:prSet/>
      <dgm:spPr/>
      <dgm:t>
        <a:bodyPr/>
        <a:lstStyle/>
        <a:p>
          <a:endParaRPr lang="es-MX"/>
        </a:p>
      </dgm:t>
    </dgm:pt>
    <dgm:pt modelId="{33BDEBFC-3CCA-4ECD-98C4-638BCC0B12BA}" type="sibTrans" cxnId="{36ECCF06-CF20-4A2F-8D43-C60F5E247334}">
      <dgm:prSet/>
      <dgm:spPr/>
      <dgm:t>
        <a:bodyPr/>
        <a:lstStyle/>
        <a:p>
          <a:endParaRPr lang="es-MX"/>
        </a:p>
      </dgm:t>
    </dgm:pt>
    <dgm:pt modelId="{C4CEFAF7-32C2-4532-A327-C822FA5614C8}" type="parTrans" cxnId="{36ECCF06-CF20-4A2F-8D43-C60F5E247334}">
      <dgm:prSet/>
      <dgm:spPr/>
      <dgm:t>
        <a:bodyPr/>
        <a:lstStyle/>
        <a:p>
          <a:endParaRPr lang="es-MX"/>
        </a:p>
      </dgm:t>
    </dgm:pt>
    <dgm:pt modelId="{69DD7919-DBC1-43B9-B229-89D43550A0CA}">
      <dgm:prSet phldrT="[Texto]" custT="1"/>
      <dgm:spPr/>
      <dgm:t>
        <a:bodyPr/>
        <a:lstStyle/>
        <a:p>
          <a:r>
            <a:rPr lang="es-MX" sz="1400" dirty="0" smtClean="0">
              <a:latin typeface="Helvetica" panose="020B0604020202020204" pitchFamily="34" charset="0"/>
              <a:cs typeface="Helvetica" panose="020B0604020202020204" pitchFamily="34" charset="0"/>
            </a:rPr>
            <a:t>Becas de movilidad</a:t>
          </a:r>
          <a:r>
            <a:rPr lang="es-MX" sz="1400" dirty="0" smtClean="0"/>
            <a:t>.</a:t>
          </a:r>
          <a:endParaRPr lang="es-MX" sz="1400" dirty="0"/>
        </a:p>
      </dgm:t>
    </dgm:pt>
    <dgm:pt modelId="{1E5C0082-971E-4AE8-AA05-523E5678A6CD}" type="parTrans" cxnId="{0E26B372-7046-4D89-820D-C29303546C20}">
      <dgm:prSet/>
      <dgm:spPr/>
      <dgm:t>
        <a:bodyPr/>
        <a:lstStyle/>
        <a:p>
          <a:endParaRPr lang="es-MX"/>
        </a:p>
      </dgm:t>
    </dgm:pt>
    <dgm:pt modelId="{DC788980-F953-44A3-81AB-AEB84BEFB870}" type="sibTrans" cxnId="{0E26B372-7046-4D89-820D-C29303546C20}">
      <dgm:prSet/>
      <dgm:spPr/>
      <dgm:t>
        <a:bodyPr/>
        <a:lstStyle/>
        <a:p>
          <a:endParaRPr lang="es-MX"/>
        </a:p>
      </dgm:t>
    </dgm:pt>
    <dgm:pt modelId="{CF8D85C6-A0E4-4AF0-BC71-88C81BD72AF8}" type="pres">
      <dgm:prSet presAssocID="{75B5BA1A-0009-4935-9EEE-2AC519DD5ABC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MX"/>
        </a:p>
      </dgm:t>
    </dgm:pt>
    <dgm:pt modelId="{C6BD2BB6-5346-41D8-80D2-7F541089A411}" type="pres">
      <dgm:prSet presAssocID="{9959C95C-C88B-444F-866A-42B95EB063D3}" presName="root" presStyleCnt="0">
        <dgm:presLayoutVars>
          <dgm:chMax/>
          <dgm:chPref/>
        </dgm:presLayoutVars>
      </dgm:prSet>
      <dgm:spPr/>
    </dgm:pt>
    <dgm:pt modelId="{08E4813A-0049-47AA-87E7-9FE20E4568A3}" type="pres">
      <dgm:prSet presAssocID="{9959C95C-C88B-444F-866A-42B95EB063D3}" presName="rootComposite" presStyleCnt="0">
        <dgm:presLayoutVars/>
      </dgm:prSet>
      <dgm:spPr/>
    </dgm:pt>
    <dgm:pt modelId="{65D433BF-553E-45D3-BEF5-2B032833E47F}" type="pres">
      <dgm:prSet presAssocID="{9959C95C-C88B-444F-866A-42B95EB063D3}" presName="ParentAccent" presStyleLbl="alignNode1" presStyleIdx="0" presStyleCnt="2" custLinFactNeighborX="-1627" custLinFactNeighborY="8184"/>
      <dgm:spPr/>
    </dgm:pt>
    <dgm:pt modelId="{F35076BF-5D93-44C2-B212-4646E44C04BB}" type="pres">
      <dgm:prSet presAssocID="{9959C95C-C88B-444F-866A-42B95EB063D3}" presName="ParentSmallAccent" presStyleLbl="fgAcc1" presStyleIdx="0" presStyleCnt="2" custLinFactNeighborY="13461"/>
      <dgm:spPr/>
    </dgm:pt>
    <dgm:pt modelId="{E2AB01D6-3F6E-4164-822A-18FC8253495A}" type="pres">
      <dgm:prSet presAssocID="{9959C95C-C88B-444F-866A-42B95EB063D3}" presName="Parent" presStyleLbl="revTx" presStyleIdx="0" presStyleCnt="5" custLinFactNeighborX="-178" custLinFactNeighborY="243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1CE1ED3-D589-44C8-8F4D-7D3D73CE1AAE}" type="pres">
      <dgm:prSet presAssocID="{9959C95C-C88B-444F-866A-42B95EB063D3}" presName="childShape" presStyleCnt="0">
        <dgm:presLayoutVars>
          <dgm:chMax val="0"/>
          <dgm:chPref val="0"/>
        </dgm:presLayoutVars>
      </dgm:prSet>
      <dgm:spPr/>
    </dgm:pt>
    <dgm:pt modelId="{FB085030-B5DC-4519-840D-1B6C32D3AFDA}" type="pres">
      <dgm:prSet presAssocID="{99CD379F-4509-4186-807D-4AD857DCD67C}" presName="childComposite" presStyleCnt="0">
        <dgm:presLayoutVars>
          <dgm:chMax val="0"/>
          <dgm:chPref val="0"/>
        </dgm:presLayoutVars>
      </dgm:prSet>
      <dgm:spPr/>
    </dgm:pt>
    <dgm:pt modelId="{7FB5D4F5-A32E-43C0-89A6-5F7CC28726E5}" type="pres">
      <dgm:prSet presAssocID="{99CD379F-4509-4186-807D-4AD857DCD67C}" presName="ChildAccent" presStyleLbl="solidFgAcc1" presStyleIdx="0" presStyleCnt="3"/>
      <dgm:spPr/>
    </dgm:pt>
    <dgm:pt modelId="{2552F9DD-F7FA-4E2A-BE1A-3D1723B0B29A}" type="pres">
      <dgm:prSet presAssocID="{99CD379F-4509-4186-807D-4AD857DCD67C}" presName="Child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C31B6DB-1DDC-48FB-B9FC-964280DF88F0}" type="pres">
      <dgm:prSet presAssocID="{D6B8C81B-9622-4110-B229-674C45CCDD29}" presName="childComposite" presStyleCnt="0">
        <dgm:presLayoutVars>
          <dgm:chMax val="0"/>
          <dgm:chPref val="0"/>
        </dgm:presLayoutVars>
      </dgm:prSet>
      <dgm:spPr/>
    </dgm:pt>
    <dgm:pt modelId="{8F61D415-AFD6-461D-8B3A-36282F385B9F}" type="pres">
      <dgm:prSet presAssocID="{D6B8C81B-9622-4110-B229-674C45CCDD29}" presName="ChildAccent" presStyleLbl="solidFgAcc1" presStyleIdx="1" presStyleCnt="3"/>
      <dgm:spPr/>
    </dgm:pt>
    <dgm:pt modelId="{854CDBDF-945F-4297-8FF5-B258C4518550}" type="pres">
      <dgm:prSet presAssocID="{D6B8C81B-9622-4110-B229-674C45CCDD29}" presName="Child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CFB1102-6794-4121-8F27-B57575DADDDA}" type="pres">
      <dgm:prSet presAssocID="{2E73DAE2-F5FF-414C-834F-0625F33A101C}" presName="root" presStyleCnt="0">
        <dgm:presLayoutVars>
          <dgm:chMax/>
          <dgm:chPref/>
        </dgm:presLayoutVars>
      </dgm:prSet>
      <dgm:spPr/>
    </dgm:pt>
    <dgm:pt modelId="{2C64B573-FA13-4B30-9A56-020BAB16F101}" type="pres">
      <dgm:prSet presAssocID="{2E73DAE2-F5FF-414C-834F-0625F33A101C}" presName="rootComposite" presStyleCnt="0">
        <dgm:presLayoutVars/>
      </dgm:prSet>
      <dgm:spPr/>
    </dgm:pt>
    <dgm:pt modelId="{A14761DC-EEC3-4CEF-B296-87C46BAE25A0}" type="pres">
      <dgm:prSet presAssocID="{2E73DAE2-F5FF-414C-834F-0625F33A101C}" presName="ParentAccent" presStyleLbl="alignNode1" presStyleIdx="1" presStyleCnt="2" custScaleX="101281" custLinFactNeighborX="-1530" custLinFactNeighborY="10892"/>
      <dgm:spPr/>
    </dgm:pt>
    <dgm:pt modelId="{3244544B-2388-4749-B8DD-C134073C30C7}" type="pres">
      <dgm:prSet presAssocID="{2E73DAE2-F5FF-414C-834F-0625F33A101C}" presName="ParentSmallAccent" presStyleLbl="fgAcc1" presStyleIdx="1" presStyleCnt="2"/>
      <dgm:spPr/>
    </dgm:pt>
    <dgm:pt modelId="{BD6B162D-4B9F-421F-90D8-2C494CDF709E}" type="pres">
      <dgm:prSet presAssocID="{2E73DAE2-F5FF-414C-834F-0625F33A101C}" presName="Parent" presStyleLbl="revTx" presStyleIdx="3" presStyleCnt="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2400048-B1BE-422F-B65A-F7F44E8CD6C0}" type="pres">
      <dgm:prSet presAssocID="{2E73DAE2-F5FF-414C-834F-0625F33A101C}" presName="childShape" presStyleCnt="0">
        <dgm:presLayoutVars>
          <dgm:chMax val="0"/>
          <dgm:chPref val="0"/>
        </dgm:presLayoutVars>
      </dgm:prSet>
      <dgm:spPr/>
    </dgm:pt>
    <dgm:pt modelId="{A66FC6A5-3948-4CE5-ACDD-78A50D944092}" type="pres">
      <dgm:prSet presAssocID="{C4969621-9496-4C19-B4BD-085266F7D213}" presName="childComposite" presStyleCnt="0">
        <dgm:presLayoutVars>
          <dgm:chMax val="0"/>
          <dgm:chPref val="0"/>
        </dgm:presLayoutVars>
      </dgm:prSet>
      <dgm:spPr/>
    </dgm:pt>
    <dgm:pt modelId="{C7C716EB-B822-4A5A-AEDD-6ECB90BE26D3}" type="pres">
      <dgm:prSet presAssocID="{C4969621-9496-4C19-B4BD-085266F7D213}" presName="ChildAccent" presStyleLbl="solidFgAcc1" presStyleIdx="2" presStyleCnt="3" custLinFactNeighborX="-23258"/>
      <dgm:spPr/>
    </dgm:pt>
    <dgm:pt modelId="{8F88E27B-C2FE-4F9F-9378-DA785F2AA4BD}" type="pres">
      <dgm:prSet presAssocID="{C4969621-9496-4C19-B4BD-085266F7D213}" presName="Child" presStyleLbl="revTx" presStyleIdx="4" presStyleCnt="5" custLinFactY="25840" custLinFactNeighborX="-2185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1CD5EB5-C6F0-1142-851A-5E65A9FC9FFA}" type="presOf" srcId="{75B5BA1A-0009-4935-9EEE-2AC519DD5ABC}" destId="{CF8D85C6-A0E4-4AF0-BC71-88C81BD72AF8}" srcOrd="0" destOrd="0" presId="urn:microsoft.com/office/officeart/2008/layout/SquareAccentList"/>
    <dgm:cxn modelId="{4BD2D613-1DD9-445E-884A-84E5CCF08F3B}" srcId="{C4969621-9496-4C19-B4BD-085266F7D213}" destId="{72DE98FD-E54C-48DF-9724-EDE6C2312EE8}" srcOrd="5" destOrd="0" parTransId="{19D5A597-0ED0-47B4-A300-F0651884AEB0}" sibTransId="{0F8905C8-4E78-4483-B886-4E16C099202C}"/>
    <dgm:cxn modelId="{51CB3556-5861-2B44-9FDE-90BC382C5014}" type="presOf" srcId="{555E1D42-B369-4D85-A038-45BD3F4581A1}" destId="{8F88E27B-C2FE-4F9F-9378-DA785F2AA4BD}" srcOrd="0" destOrd="2" presId="urn:microsoft.com/office/officeart/2008/layout/SquareAccentList"/>
    <dgm:cxn modelId="{0E26B372-7046-4D89-820D-C29303546C20}" srcId="{C4969621-9496-4C19-B4BD-085266F7D213}" destId="{69DD7919-DBC1-43B9-B229-89D43550A0CA}" srcOrd="7" destOrd="0" parTransId="{1E5C0082-971E-4AE8-AA05-523E5678A6CD}" sibTransId="{DC788980-F953-44A3-81AB-AEB84BEFB870}"/>
    <dgm:cxn modelId="{42902CAC-B5AD-4E7C-8B7A-6755C7EF5B8E}" srcId="{C4969621-9496-4C19-B4BD-085266F7D213}" destId="{B8575A22-14DA-4304-845C-BDDD71FF139A}" srcOrd="2" destOrd="0" parTransId="{5A07D751-F564-42EF-A2F5-E926A67BC8D2}" sibTransId="{EF4A5181-DA99-4C2D-9347-4C0A27CF8A97}"/>
    <dgm:cxn modelId="{BFF66194-D828-E847-9128-E52290EFA985}" type="presOf" srcId="{FB122B48-9E2F-4565-8BA0-B3447B481A31}" destId="{2552F9DD-F7FA-4E2A-BE1A-3D1723B0B29A}" srcOrd="0" destOrd="1" presId="urn:microsoft.com/office/officeart/2008/layout/SquareAccentList"/>
    <dgm:cxn modelId="{289FF7A1-AF9C-AA43-A019-95241AB5DF5F}" type="presOf" srcId="{7AEA1B2D-595F-4402-B304-487B8384BDA1}" destId="{8F88E27B-C2FE-4F9F-9378-DA785F2AA4BD}" srcOrd="0" destOrd="4" presId="urn:microsoft.com/office/officeart/2008/layout/SquareAccentList"/>
    <dgm:cxn modelId="{4C4AF9EB-6812-EF42-99DC-5EF12AAEDE39}" type="presOf" srcId="{B8575A22-14DA-4304-845C-BDDD71FF139A}" destId="{8F88E27B-C2FE-4F9F-9378-DA785F2AA4BD}" srcOrd="0" destOrd="3" presId="urn:microsoft.com/office/officeart/2008/layout/SquareAccentList"/>
    <dgm:cxn modelId="{14C65F09-DAD5-4BB1-8A39-DD00D59EB724}" srcId="{C4969621-9496-4C19-B4BD-085266F7D213}" destId="{555E1D42-B369-4D85-A038-45BD3F4581A1}" srcOrd="1" destOrd="0" parTransId="{E3A9B86E-1E3F-4E64-90A5-4E2FD3E054A5}" sibTransId="{514002DB-A4E9-4BD7-81E1-5B5ED39225B5}"/>
    <dgm:cxn modelId="{10BB5C7B-FB43-B641-B620-67C111B07D16}" type="presOf" srcId="{C4969621-9496-4C19-B4BD-085266F7D213}" destId="{8F88E27B-C2FE-4F9F-9378-DA785F2AA4BD}" srcOrd="0" destOrd="0" presId="urn:microsoft.com/office/officeart/2008/layout/SquareAccentList"/>
    <dgm:cxn modelId="{0B855BC0-7FDA-4568-82EE-7D30E92F0CED}" srcId="{C4969621-9496-4C19-B4BD-085266F7D213}" destId="{494415F9-D0FB-4805-834A-366C60DF81AB}" srcOrd="6" destOrd="0" parTransId="{04014C46-018D-4C42-9106-6B6AABB4AB16}" sibTransId="{A1083AC9-813C-47B4-8E3E-548B52CFFEFB}"/>
    <dgm:cxn modelId="{CD60015D-F76A-46DF-9E94-D5A04A2DA00F}" srcId="{C4969621-9496-4C19-B4BD-085266F7D213}" destId="{7AEA1B2D-595F-4402-B304-487B8384BDA1}" srcOrd="3" destOrd="0" parTransId="{DE25591B-BDE6-473E-A07B-E027E7D55EF0}" sibTransId="{5A1A92D3-3AC3-4E1E-B586-4E73F756C793}"/>
    <dgm:cxn modelId="{C3699876-62DE-6043-AE2A-2131E181C3B3}" type="presOf" srcId="{99CD379F-4509-4186-807D-4AD857DCD67C}" destId="{2552F9DD-F7FA-4E2A-BE1A-3D1723B0B29A}" srcOrd="0" destOrd="0" presId="urn:microsoft.com/office/officeart/2008/layout/SquareAccentList"/>
    <dgm:cxn modelId="{24A3C583-A860-094B-B8E8-D364E14B90A1}" type="presOf" srcId="{E1F0B766-D53A-484D-8A15-4EDBE0663F6E}" destId="{8F88E27B-C2FE-4F9F-9378-DA785F2AA4BD}" srcOrd="0" destOrd="1" presId="urn:microsoft.com/office/officeart/2008/layout/SquareAccentList"/>
    <dgm:cxn modelId="{36ECCF06-CF20-4A2F-8D43-C60F5E247334}" srcId="{C4969621-9496-4C19-B4BD-085266F7D213}" destId="{E1F0B766-D53A-484D-8A15-4EDBE0663F6E}" srcOrd="0" destOrd="0" parTransId="{C4CEFAF7-32C2-4532-A327-C822FA5614C8}" sibTransId="{33BDEBFC-3CCA-4ECD-98C4-638BCC0B12BA}"/>
    <dgm:cxn modelId="{6FFFC88C-2850-44DC-AE59-DBB7B2A5D959}" srcId="{9959C95C-C88B-444F-866A-42B95EB063D3}" destId="{D6B8C81B-9622-4110-B229-674C45CCDD29}" srcOrd="1" destOrd="0" parTransId="{3F8067D0-540B-4128-B144-0A941A2C05D2}" sibTransId="{4DCE7797-543D-44E6-9DB3-1A8DA507C737}"/>
    <dgm:cxn modelId="{CEB68BF1-D1BD-9841-A8F0-E0D9CCBDB0A2}" type="presOf" srcId="{9959C95C-C88B-444F-866A-42B95EB063D3}" destId="{E2AB01D6-3F6E-4164-822A-18FC8253495A}" srcOrd="0" destOrd="0" presId="urn:microsoft.com/office/officeart/2008/layout/SquareAccentList"/>
    <dgm:cxn modelId="{113CBE04-C314-FA44-91BA-49618A12BF41}" type="presOf" srcId="{494415F9-D0FB-4805-834A-366C60DF81AB}" destId="{8F88E27B-C2FE-4F9F-9378-DA785F2AA4BD}" srcOrd="0" destOrd="7" presId="urn:microsoft.com/office/officeart/2008/layout/SquareAccentList"/>
    <dgm:cxn modelId="{45C02605-A213-A14C-807B-27D7E7F1D618}" type="presOf" srcId="{0EF42C0A-6241-48C6-B3C4-960DDBB7D1C8}" destId="{8F88E27B-C2FE-4F9F-9378-DA785F2AA4BD}" srcOrd="0" destOrd="5" presId="urn:microsoft.com/office/officeart/2008/layout/SquareAccentList"/>
    <dgm:cxn modelId="{626EA5D2-680F-4CD5-9EEB-1D805A88B279}" srcId="{99CD379F-4509-4186-807D-4AD857DCD67C}" destId="{FB122B48-9E2F-4565-8BA0-B3447B481A31}" srcOrd="0" destOrd="0" parTransId="{C6126A7E-13C5-48C3-969B-BD525AE36B76}" sibTransId="{34298F21-CD4F-45D4-958C-FB3A267BC5C5}"/>
    <dgm:cxn modelId="{8C30B83B-09E7-4B6B-8E5B-452EA363AE2D}" srcId="{75B5BA1A-0009-4935-9EEE-2AC519DD5ABC}" destId="{9959C95C-C88B-444F-866A-42B95EB063D3}" srcOrd="0" destOrd="0" parTransId="{3B0BBFC0-CEC0-4501-A795-6527374A1C9B}" sibTransId="{4A635EAB-842B-48AF-BE5C-71C108AF5E4F}"/>
    <dgm:cxn modelId="{DA88B369-10DD-0643-B35C-9FE7FA4B2249}" type="presOf" srcId="{72DE98FD-E54C-48DF-9724-EDE6C2312EE8}" destId="{8F88E27B-C2FE-4F9F-9378-DA785F2AA4BD}" srcOrd="0" destOrd="6" presId="urn:microsoft.com/office/officeart/2008/layout/SquareAccentList"/>
    <dgm:cxn modelId="{1BA21623-7216-4E68-8009-FAA64C2EC262}" srcId="{C4969621-9496-4C19-B4BD-085266F7D213}" destId="{0EF42C0A-6241-48C6-B3C4-960DDBB7D1C8}" srcOrd="4" destOrd="0" parTransId="{8344F8CE-1522-4C40-81D1-9987F8A4F88E}" sibTransId="{74D3482D-28BB-4977-9060-BA991A72D71E}"/>
    <dgm:cxn modelId="{05C541D1-14FA-1040-BB5E-084EA5CDCAFB}" type="presOf" srcId="{D6B8C81B-9622-4110-B229-674C45CCDD29}" destId="{854CDBDF-945F-4297-8FF5-B258C4518550}" srcOrd="0" destOrd="0" presId="urn:microsoft.com/office/officeart/2008/layout/SquareAccentList"/>
    <dgm:cxn modelId="{5E9B69C8-771E-4A58-9E9D-7B0B677496AA}" srcId="{75B5BA1A-0009-4935-9EEE-2AC519DD5ABC}" destId="{2E73DAE2-F5FF-414C-834F-0625F33A101C}" srcOrd="1" destOrd="0" parTransId="{82327F3A-0C04-47FA-A705-32242E5DED2B}" sibTransId="{FCA2A3B0-3297-49E4-839A-C1F3A3E5C392}"/>
    <dgm:cxn modelId="{D67302CF-F861-41F4-8B94-9B692E5202EC}" srcId="{2E73DAE2-F5FF-414C-834F-0625F33A101C}" destId="{C4969621-9496-4C19-B4BD-085266F7D213}" srcOrd="0" destOrd="0" parTransId="{CCA21C78-73EA-43F2-BDA3-493D9E7A729C}" sibTransId="{7350A03B-F779-4F0B-B77D-2250F9B1B6BB}"/>
    <dgm:cxn modelId="{DCE92E65-315A-B44E-BE83-2533F640E117}" type="presOf" srcId="{2E73DAE2-F5FF-414C-834F-0625F33A101C}" destId="{BD6B162D-4B9F-421F-90D8-2C494CDF709E}" srcOrd="0" destOrd="0" presId="urn:microsoft.com/office/officeart/2008/layout/SquareAccentList"/>
    <dgm:cxn modelId="{F04805C4-7A45-4E86-AC6F-7ED957F47172}" srcId="{9959C95C-C88B-444F-866A-42B95EB063D3}" destId="{99CD379F-4509-4186-807D-4AD857DCD67C}" srcOrd="0" destOrd="0" parTransId="{39879CEA-48CD-4655-B7C6-982CAD28D9C3}" sibTransId="{2FE97A16-F2BF-46B1-B9D7-6ECBB5326E92}"/>
    <dgm:cxn modelId="{97D2F329-2F47-D341-8D12-122A10215B6B}" type="presOf" srcId="{69DD7919-DBC1-43B9-B229-89D43550A0CA}" destId="{8F88E27B-C2FE-4F9F-9378-DA785F2AA4BD}" srcOrd="0" destOrd="8" presId="urn:microsoft.com/office/officeart/2008/layout/SquareAccentList"/>
    <dgm:cxn modelId="{E5177B9B-2CC6-7A41-83D3-BB75C8B02BB1}" type="presParOf" srcId="{CF8D85C6-A0E4-4AF0-BC71-88C81BD72AF8}" destId="{C6BD2BB6-5346-41D8-80D2-7F541089A411}" srcOrd="0" destOrd="0" presId="urn:microsoft.com/office/officeart/2008/layout/SquareAccentList"/>
    <dgm:cxn modelId="{46A82E3D-0927-764D-A63E-FF907F50200E}" type="presParOf" srcId="{C6BD2BB6-5346-41D8-80D2-7F541089A411}" destId="{08E4813A-0049-47AA-87E7-9FE20E4568A3}" srcOrd="0" destOrd="0" presId="urn:microsoft.com/office/officeart/2008/layout/SquareAccentList"/>
    <dgm:cxn modelId="{581435F6-C45D-9F46-9110-5B0C3002A760}" type="presParOf" srcId="{08E4813A-0049-47AA-87E7-9FE20E4568A3}" destId="{65D433BF-553E-45D3-BEF5-2B032833E47F}" srcOrd="0" destOrd="0" presId="urn:microsoft.com/office/officeart/2008/layout/SquareAccentList"/>
    <dgm:cxn modelId="{20E26117-4B48-0743-A348-E13EEDA004C1}" type="presParOf" srcId="{08E4813A-0049-47AA-87E7-9FE20E4568A3}" destId="{F35076BF-5D93-44C2-B212-4646E44C04BB}" srcOrd="1" destOrd="0" presId="urn:microsoft.com/office/officeart/2008/layout/SquareAccentList"/>
    <dgm:cxn modelId="{38AD2893-AF3A-CC4D-A6AC-4763598DFFBC}" type="presParOf" srcId="{08E4813A-0049-47AA-87E7-9FE20E4568A3}" destId="{E2AB01D6-3F6E-4164-822A-18FC8253495A}" srcOrd="2" destOrd="0" presId="urn:microsoft.com/office/officeart/2008/layout/SquareAccentList"/>
    <dgm:cxn modelId="{8759D84C-C5BC-5F4F-9513-4EFA674B2374}" type="presParOf" srcId="{C6BD2BB6-5346-41D8-80D2-7F541089A411}" destId="{01CE1ED3-D589-44C8-8F4D-7D3D73CE1AAE}" srcOrd="1" destOrd="0" presId="urn:microsoft.com/office/officeart/2008/layout/SquareAccentList"/>
    <dgm:cxn modelId="{9AA3C260-9CDD-2545-A2EF-9A00A42EB8E7}" type="presParOf" srcId="{01CE1ED3-D589-44C8-8F4D-7D3D73CE1AAE}" destId="{FB085030-B5DC-4519-840D-1B6C32D3AFDA}" srcOrd="0" destOrd="0" presId="urn:microsoft.com/office/officeart/2008/layout/SquareAccentList"/>
    <dgm:cxn modelId="{FB9509E8-042D-244D-8288-68C30979900D}" type="presParOf" srcId="{FB085030-B5DC-4519-840D-1B6C32D3AFDA}" destId="{7FB5D4F5-A32E-43C0-89A6-5F7CC28726E5}" srcOrd="0" destOrd="0" presId="urn:microsoft.com/office/officeart/2008/layout/SquareAccentList"/>
    <dgm:cxn modelId="{B280E6BB-F0D2-8B4A-8B01-F53EC1588D46}" type="presParOf" srcId="{FB085030-B5DC-4519-840D-1B6C32D3AFDA}" destId="{2552F9DD-F7FA-4E2A-BE1A-3D1723B0B29A}" srcOrd="1" destOrd="0" presId="urn:microsoft.com/office/officeart/2008/layout/SquareAccentList"/>
    <dgm:cxn modelId="{E67A037A-0AE9-9241-9AC6-DD07F092F3CE}" type="presParOf" srcId="{01CE1ED3-D589-44C8-8F4D-7D3D73CE1AAE}" destId="{0C31B6DB-1DDC-48FB-B9FC-964280DF88F0}" srcOrd="1" destOrd="0" presId="urn:microsoft.com/office/officeart/2008/layout/SquareAccentList"/>
    <dgm:cxn modelId="{6F2B07AD-7121-B844-87A2-4CB44D5D75CA}" type="presParOf" srcId="{0C31B6DB-1DDC-48FB-B9FC-964280DF88F0}" destId="{8F61D415-AFD6-461D-8B3A-36282F385B9F}" srcOrd="0" destOrd="0" presId="urn:microsoft.com/office/officeart/2008/layout/SquareAccentList"/>
    <dgm:cxn modelId="{A55AF035-502B-B347-B027-2B89D234C339}" type="presParOf" srcId="{0C31B6DB-1DDC-48FB-B9FC-964280DF88F0}" destId="{854CDBDF-945F-4297-8FF5-B258C4518550}" srcOrd="1" destOrd="0" presId="urn:microsoft.com/office/officeart/2008/layout/SquareAccentList"/>
    <dgm:cxn modelId="{F79DF136-8EBB-324E-8D87-40E254A1CF13}" type="presParOf" srcId="{CF8D85C6-A0E4-4AF0-BC71-88C81BD72AF8}" destId="{CCFB1102-6794-4121-8F27-B57575DADDDA}" srcOrd="1" destOrd="0" presId="urn:microsoft.com/office/officeart/2008/layout/SquareAccentList"/>
    <dgm:cxn modelId="{2AC0001F-1309-1842-93EE-5517F1E26B80}" type="presParOf" srcId="{CCFB1102-6794-4121-8F27-B57575DADDDA}" destId="{2C64B573-FA13-4B30-9A56-020BAB16F101}" srcOrd="0" destOrd="0" presId="urn:microsoft.com/office/officeart/2008/layout/SquareAccentList"/>
    <dgm:cxn modelId="{520EC2E6-5C08-6541-AE4F-10BC98DB1261}" type="presParOf" srcId="{2C64B573-FA13-4B30-9A56-020BAB16F101}" destId="{A14761DC-EEC3-4CEF-B296-87C46BAE25A0}" srcOrd="0" destOrd="0" presId="urn:microsoft.com/office/officeart/2008/layout/SquareAccentList"/>
    <dgm:cxn modelId="{8BEA22F5-49FA-B146-9BA1-EC307A725725}" type="presParOf" srcId="{2C64B573-FA13-4B30-9A56-020BAB16F101}" destId="{3244544B-2388-4749-B8DD-C134073C30C7}" srcOrd="1" destOrd="0" presId="urn:microsoft.com/office/officeart/2008/layout/SquareAccentList"/>
    <dgm:cxn modelId="{D9962721-831D-C547-A59B-D0D5ACD08CC3}" type="presParOf" srcId="{2C64B573-FA13-4B30-9A56-020BAB16F101}" destId="{BD6B162D-4B9F-421F-90D8-2C494CDF709E}" srcOrd="2" destOrd="0" presId="urn:microsoft.com/office/officeart/2008/layout/SquareAccentList"/>
    <dgm:cxn modelId="{E1EE75A5-0F53-A84E-A72D-28A303F3E4F9}" type="presParOf" srcId="{CCFB1102-6794-4121-8F27-B57575DADDDA}" destId="{72400048-B1BE-422F-B65A-F7F44E8CD6C0}" srcOrd="1" destOrd="0" presId="urn:microsoft.com/office/officeart/2008/layout/SquareAccentList"/>
    <dgm:cxn modelId="{91AB91B4-7863-FA4D-9AD9-B7E943A38B81}" type="presParOf" srcId="{72400048-B1BE-422F-B65A-F7F44E8CD6C0}" destId="{A66FC6A5-3948-4CE5-ACDD-78A50D944092}" srcOrd="0" destOrd="0" presId="urn:microsoft.com/office/officeart/2008/layout/SquareAccentList"/>
    <dgm:cxn modelId="{328321BE-9587-C74A-9D69-5B3C493BA451}" type="presParOf" srcId="{A66FC6A5-3948-4CE5-ACDD-78A50D944092}" destId="{C7C716EB-B822-4A5A-AEDD-6ECB90BE26D3}" srcOrd="0" destOrd="0" presId="urn:microsoft.com/office/officeart/2008/layout/SquareAccentList"/>
    <dgm:cxn modelId="{2A7F8275-7FF4-754D-923F-BD9690169155}" type="presParOf" srcId="{A66FC6A5-3948-4CE5-ACDD-78A50D944092}" destId="{8F88E27B-C2FE-4F9F-9378-DA785F2AA4BD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1B06D0-0EF3-409E-91E7-AB78BFDF8D95}" type="doc">
      <dgm:prSet loTypeId="urn:microsoft.com/office/officeart/2005/8/layout/orgChart1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9165E5D4-B88A-404D-A944-367C93CC5759}">
      <dgm:prSet phldrT="[Texto]" custT="1"/>
      <dgm:spPr>
        <a:xfrm>
          <a:off x="3603076" y="1867"/>
          <a:ext cx="1125047" cy="562523"/>
        </a:xfr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MX" sz="1000" dirty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Jefatura de Comunicación Social</a:t>
          </a:r>
        </a:p>
      </dgm:t>
    </dgm:pt>
    <dgm:pt modelId="{FF6FCA1E-8D1E-49FF-88A7-657ADBACDE7A}" type="parTrans" cxnId="{97C8A889-EF04-40B4-95A8-F6AAE54CF637}">
      <dgm:prSet/>
      <dgm:spPr/>
      <dgm:t>
        <a:bodyPr/>
        <a:lstStyle/>
        <a:p>
          <a:endParaRPr lang="es-MX"/>
        </a:p>
      </dgm:t>
    </dgm:pt>
    <dgm:pt modelId="{2B3038D0-75CE-490E-8167-939C65FBD751}" type="sibTrans" cxnId="{97C8A889-EF04-40B4-95A8-F6AAE54CF637}">
      <dgm:prSet/>
      <dgm:spPr/>
      <dgm:t>
        <a:bodyPr/>
        <a:lstStyle/>
        <a:p>
          <a:endParaRPr lang="es-MX"/>
        </a:p>
      </dgm:t>
    </dgm:pt>
    <dgm:pt modelId="{C36104E8-2399-4671-9355-012242743F26}" type="asst">
      <dgm:prSet phldrT="[Texto]" custT="1"/>
      <dgm:spPr>
        <a:xfrm>
          <a:off x="2922422" y="800651"/>
          <a:ext cx="1125047" cy="562523"/>
        </a:xfr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MX" sz="1000" dirty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Asistente Administrativa</a:t>
          </a:r>
        </a:p>
      </dgm:t>
    </dgm:pt>
    <dgm:pt modelId="{106FD918-013C-46E9-8358-04C50278998F}" type="parTrans" cxnId="{853EEA17-C062-4F59-9143-13FEDFFD512C}">
      <dgm:prSet custT="1"/>
      <dgm:spPr>
        <a:xfrm>
          <a:off x="4047470" y="564391"/>
          <a:ext cx="118129" cy="517521"/>
        </a:xfr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MX" sz="1000"/>
        </a:p>
      </dgm:t>
    </dgm:pt>
    <dgm:pt modelId="{FBF654FA-ABEE-4550-A9BC-A0F06A064983}" type="sibTrans" cxnId="{853EEA17-C062-4F59-9143-13FEDFFD512C}">
      <dgm:prSet/>
      <dgm:spPr/>
      <dgm:t>
        <a:bodyPr/>
        <a:lstStyle/>
        <a:p>
          <a:endParaRPr lang="es-MX"/>
        </a:p>
      </dgm:t>
    </dgm:pt>
    <dgm:pt modelId="{DF0A2B11-BE87-4088-892A-46DC0495B4F6}">
      <dgm:prSet phldrT="[Texto]" custT="1"/>
      <dgm:spPr>
        <a:xfrm>
          <a:off x="146423" y="1599435"/>
          <a:ext cx="1125047" cy="2162859"/>
        </a:xfr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s-MX" sz="1000" b="1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Coordinación de Medios Electrónicos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Administración de plataformas web: portal, blogs y micrositios.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Coordinador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Asesor 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Editor y analista de métricas web y redes sociales</a:t>
          </a:r>
          <a:endParaRPr lang="es-MX" sz="1000" dirty="0">
            <a:solidFill>
              <a:sysClr val="windowText" lastClr="000000"/>
            </a:solidFill>
            <a:latin typeface="Helvetica"/>
            <a:ea typeface="+mn-ea"/>
            <a:cs typeface="+mn-cs"/>
          </a:endParaRPr>
        </a:p>
      </dgm:t>
    </dgm:pt>
    <dgm:pt modelId="{21B868BE-5AEE-4119-9473-666A3E9883BB}" type="parTrans" cxnId="{16BF492F-57C7-4289-93C5-6EC558D5EEDC}">
      <dgm:prSet custT="1"/>
      <dgm:spPr>
        <a:xfrm>
          <a:off x="708947" y="564391"/>
          <a:ext cx="3456652" cy="1035043"/>
        </a:xfr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MX" sz="1000"/>
        </a:p>
      </dgm:t>
    </dgm:pt>
    <dgm:pt modelId="{7FA30465-FA92-4037-9DB2-91776B61A872}" type="sibTrans" cxnId="{16BF492F-57C7-4289-93C5-6EC558D5EEDC}">
      <dgm:prSet/>
      <dgm:spPr/>
      <dgm:t>
        <a:bodyPr/>
        <a:lstStyle/>
        <a:p>
          <a:endParaRPr lang="es-MX"/>
        </a:p>
      </dgm:t>
    </dgm:pt>
    <dgm:pt modelId="{6129B8ED-3E51-4301-A14C-D14623484962}">
      <dgm:prSet custT="1"/>
      <dgm:spPr>
        <a:xfrm>
          <a:off x="1507731" y="1599435"/>
          <a:ext cx="1125047" cy="2573478"/>
        </a:xfr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s-MX" sz="1000" b="1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Coordinación de Magis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Revista Institucional bimestral impresa y digital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Editor-coordinador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Coeditor web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Editora de fotografía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Diseñadora</a:t>
          </a:r>
        </a:p>
        <a:p>
          <a:pPr algn="l"/>
          <a:endParaRPr lang="es-MX" sz="1000" dirty="0" smtClean="0">
            <a:solidFill>
              <a:sysClr val="windowText" lastClr="000000"/>
            </a:solidFill>
            <a:latin typeface="Helvetica"/>
            <a:ea typeface="+mn-ea"/>
            <a:cs typeface="+mn-cs"/>
          </a:endParaRP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*Todos de medio tiempo</a:t>
          </a:r>
          <a:endParaRPr lang="es-MX" sz="800" dirty="0">
            <a:solidFill>
              <a:sysClr val="windowText" lastClr="000000"/>
            </a:solidFill>
            <a:latin typeface="Helvetica"/>
            <a:ea typeface="+mn-ea"/>
            <a:cs typeface="+mn-cs"/>
          </a:endParaRPr>
        </a:p>
      </dgm:t>
    </dgm:pt>
    <dgm:pt modelId="{5E568AD9-AAF4-4B3D-A711-BE678A8C1223}" type="parTrans" cxnId="{00CF638A-17FC-4464-AC60-01D7F4DB41C6}">
      <dgm:prSet custT="1"/>
      <dgm:spPr>
        <a:xfrm>
          <a:off x="2070255" y="564391"/>
          <a:ext cx="2095344" cy="1035043"/>
        </a:xfr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MX" sz="1000"/>
        </a:p>
      </dgm:t>
    </dgm:pt>
    <dgm:pt modelId="{9DD05EBF-8EA9-45DE-BB3E-BBBA54CF9FE1}" type="sibTrans" cxnId="{00CF638A-17FC-4464-AC60-01D7F4DB41C6}">
      <dgm:prSet/>
      <dgm:spPr/>
      <dgm:t>
        <a:bodyPr/>
        <a:lstStyle/>
        <a:p>
          <a:endParaRPr lang="es-MX"/>
        </a:p>
      </dgm:t>
    </dgm:pt>
    <dgm:pt modelId="{FA4ACE5E-8682-4FD9-9314-BC4CC72C1970}">
      <dgm:prSet phldrT="[Texto]" custT="1"/>
      <dgm:spPr>
        <a:xfrm>
          <a:off x="2869038" y="1599435"/>
          <a:ext cx="1125047" cy="2718233"/>
        </a:xfr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s-MX" sz="1000" b="1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Coordinación de Prensa y Difusión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Difusión de actividades en medios de comunicación y redes sociales, relación con medios.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Coordinadora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Atención a medios y editor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Monitoreo y editora de redes sociales institucionales</a:t>
          </a:r>
          <a:endParaRPr lang="es-MX" sz="1000" dirty="0">
            <a:solidFill>
              <a:sysClr val="windowText" lastClr="000000"/>
            </a:solidFill>
            <a:latin typeface="Helvetica"/>
            <a:ea typeface="+mn-ea"/>
            <a:cs typeface="+mn-cs"/>
          </a:endParaRPr>
        </a:p>
      </dgm:t>
    </dgm:pt>
    <dgm:pt modelId="{2449E937-F634-4AB3-8059-8DFC3B4454D6}" type="parTrans" cxnId="{184E19C4-59A5-4B87-8FB2-59E4AE1572FB}">
      <dgm:prSet custT="1"/>
      <dgm:spPr>
        <a:xfrm>
          <a:off x="3431562" y="564391"/>
          <a:ext cx="734037" cy="1035043"/>
        </a:xfr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MX" sz="1000"/>
        </a:p>
      </dgm:t>
    </dgm:pt>
    <dgm:pt modelId="{DF30EE6C-7A13-4804-ADC8-A073E87BF702}" type="sibTrans" cxnId="{184E19C4-59A5-4B87-8FB2-59E4AE1572FB}">
      <dgm:prSet/>
      <dgm:spPr/>
      <dgm:t>
        <a:bodyPr/>
        <a:lstStyle/>
        <a:p>
          <a:endParaRPr lang="es-MX"/>
        </a:p>
      </dgm:t>
    </dgm:pt>
    <dgm:pt modelId="{911169F3-B714-4ED5-8481-5EE9F698A0E0}">
      <dgm:prSet phldrT="[Texto]" custT="1"/>
      <dgm:spPr>
        <a:xfrm>
          <a:off x="4230346" y="1806348"/>
          <a:ext cx="1231814" cy="2937825"/>
        </a:xfr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s-MX" sz="1000" b="1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Coordinación de Publicidad Universitaria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Desarrollo de campañas publicitarias, herramientas gráficas y visuales para la convocatoria de aspirantes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Coordinadora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- 1Encargado Arte 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Diseñadora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Editor de redes sociales publicitarias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1 - Productora de medios audiovisuales 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1 –Encargada de gestión de medios publicitarios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Productora editorial y calidad</a:t>
          </a:r>
          <a:endParaRPr lang="es-MX" sz="1000" dirty="0">
            <a:solidFill>
              <a:sysClr val="windowText" lastClr="000000"/>
            </a:solidFill>
            <a:latin typeface="Helvetica"/>
            <a:ea typeface="+mn-ea"/>
            <a:cs typeface="+mn-cs"/>
          </a:endParaRPr>
        </a:p>
      </dgm:t>
    </dgm:pt>
    <dgm:pt modelId="{3A40FCB1-7329-4AC1-8DF8-D7AA4173DFAE}" type="parTrans" cxnId="{F1CA87CA-89ED-4AB6-A139-DEDF55C7B7F5}">
      <dgm:prSet custT="1"/>
      <dgm:spPr>
        <a:xfrm>
          <a:off x="4165600" y="564391"/>
          <a:ext cx="680653" cy="1241956"/>
        </a:xfr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MX" sz="1000"/>
        </a:p>
      </dgm:t>
    </dgm:pt>
    <dgm:pt modelId="{7632DBF3-90BC-4F9C-AB41-8632499DB993}" type="sibTrans" cxnId="{F1CA87CA-89ED-4AB6-A139-DEDF55C7B7F5}">
      <dgm:prSet/>
      <dgm:spPr/>
      <dgm:t>
        <a:bodyPr/>
        <a:lstStyle/>
        <a:p>
          <a:endParaRPr lang="es-MX"/>
        </a:p>
      </dgm:t>
    </dgm:pt>
    <dgm:pt modelId="{42C7920B-4EDE-46C4-9746-5E534A4B4391}">
      <dgm:prSet phldrT="[Texto]" custT="1"/>
      <dgm:spPr>
        <a:xfrm>
          <a:off x="5698421" y="1599435"/>
          <a:ext cx="1125047" cy="4200691"/>
        </a:xfr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s-MX" sz="1000" b="1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Coordinación de Servicios de Información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Información y comunicación interna: Cruce, agenda, pantallas, tableros, mupis, plataformas Intranet y Colaboración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Coordinadora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Encargada de planeación y gestión de contenidos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Editor de Cruce y medios internos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Editora de comunicación interna y  reportera</a:t>
          </a:r>
        </a:p>
        <a:p>
          <a:pPr algn="l"/>
          <a:r>
            <a:rPr lang="es-MX" sz="10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- 2 Fotógrafos y editores multimedia</a:t>
          </a:r>
          <a:endParaRPr lang="es-MX" sz="1000" dirty="0">
            <a:solidFill>
              <a:sysClr val="windowText" lastClr="000000"/>
            </a:solidFill>
            <a:latin typeface="Helvetica"/>
            <a:ea typeface="+mn-ea"/>
            <a:cs typeface="+mn-cs"/>
          </a:endParaRPr>
        </a:p>
      </dgm:t>
    </dgm:pt>
    <dgm:pt modelId="{E2982A80-3BAA-4194-B44E-0AAE0F5B4844}" type="parTrans" cxnId="{BADB0974-EA53-4E5A-AC15-DCBCF2689CAD}">
      <dgm:prSet custT="1"/>
      <dgm:spPr>
        <a:xfrm>
          <a:off x="4165600" y="564391"/>
          <a:ext cx="2095344" cy="1035043"/>
        </a:xfr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MX" sz="1000"/>
        </a:p>
      </dgm:t>
    </dgm:pt>
    <dgm:pt modelId="{628D458D-48A1-4E99-A12B-F0DF54D310C5}" type="sibTrans" cxnId="{BADB0974-EA53-4E5A-AC15-DCBCF2689CAD}">
      <dgm:prSet/>
      <dgm:spPr/>
      <dgm:t>
        <a:bodyPr/>
        <a:lstStyle/>
        <a:p>
          <a:endParaRPr lang="es-MX"/>
        </a:p>
      </dgm:t>
    </dgm:pt>
    <dgm:pt modelId="{16BCF7C2-0D9A-45EC-9CB0-BD6E94BA64B6}">
      <dgm:prSet phldrT="[Texto]" custT="1"/>
      <dgm:spPr>
        <a:xfrm>
          <a:off x="7059728" y="1599435"/>
          <a:ext cx="1125047" cy="2018014"/>
        </a:xfr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s-MX" sz="1000" b="1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Coordinación de Diferenciación</a:t>
          </a:r>
        </a:p>
        <a:p>
          <a:pPr algn="l"/>
          <a:r>
            <a:rPr lang="es-MX" sz="1000" b="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Desarrollo de conceptos y líneas de diferenciación para la narrativa de comunicación, lineamientos de arte para herramientas de comunicación</a:t>
          </a:r>
        </a:p>
        <a:p>
          <a:pPr algn="l"/>
          <a:r>
            <a:rPr lang="es-MX" sz="1000" b="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Coordinadora</a:t>
          </a:r>
          <a:endParaRPr lang="es-MX" sz="1000" b="0" dirty="0">
            <a:solidFill>
              <a:sysClr val="windowText" lastClr="000000"/>
            </a:solidFill>
            <a:latin typeface="Helvetica"/>
            <a:ea typeface="+mn-ea"/>
            <a:cs typeface="+mn-cs"/>
          </a:endParaRPr>
        </a:p>
      </dgm:t>
    </dgm:pt>
    <dgm:pt modelId="{AC22FA13-42B2-4F0A-B172-4C5F88321529}" type="parTrans" cxnId="{4C11DCDC-F2C9-459B-A717-3B8570D4EA63}">
      <dgm:prSet custT="1"/>
      <dgm:spPr>
        <a:xfrm>
          <a:off x="4165600" y="564391"/>
          <a:ext cx="3456652" cy="1035043"/>
        </a:xfr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MX" sz="1000"/>
        </a:p>
      </dgm:t>
    </dgm:pt>
    <dgm:pt modelId="{78F8AAC9-E712-42E6-BA2A-4415E33D1E54}" type="sibTrans" cxnId="{4C11DCDC-F2C9-459B-A717-3B8570D4EA63}">
      <dgm:prSet/>
      <dgm:spPr/>
      <dgm:t>
        <a:bodyPr/>
        <a:lstStyle/>
        <a:p>
          <a:endParaRPr lang="es-MX"/>
        </a:p>
      </dgm:t>
    </dgm:pt>
    <dgm:pt modelId="{37C486B5-F30F-46BD-8CD0-DD444544721F}" type="pres">
      <dgm:prSet presAssocID="{781B06D0-0EF3-409E-91E7-AB78BFDF8D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453526BC-31CD-458D-9C81-4E0A5E9477E5}" type="pres">
      <dgm:prSet presAssocID="{9165E5D4-B88A-404D-A944-367C93CC5759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3448AFCE-91DA-4063-B9A2-CB7A0A90B4CD}" type="pres">
      <dgm:prSet presAssocID="{9165E5D4-B88A-404D-A944-367C93CC5759}" presName="rootComposite1" presStyleCnt="0"/>
      <dgm:spPr/>
      <dgm:t>
        <a:bodyPr/>
        <a:lstStyle/>
        <a:p>
          <a:endParaRPr lang="es-MX"/>
        </a:p>
      </dgm:t>
    </dgm:pt>
    <dgm:pt modelId="{16691D38-9F86-4786-8725-0D863DD30940}" type="pres">
      <dgm:prSet presAssocID="{9165E5D4-B88A-404D-A944-367C93CC5759}" presName="rootText1" presStyleLbl="node0" presStyleIdx="0" presStyleCnt="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09CC418E-1150-4C0C-A1DE-60C5DA91FC09}" type="pres">
      <dgm:prSet presAssocID="{9165E5D4-B88A-404D-A944-367C93CC5759}" presName="rootConnector1" presStyleLbl="node1" presStyleIdx="0" presStyleCnt="0"/>
      <dgm:spPr/>
      <dgm:t>
        <a:bodyPr/>
        <a:lstStyle/>
        <a:p>
          <a:endParaRPr lang="es-MX"/>
        </a:p>
      </dgm:t>
    </dgm:pt>
    <dgm:pt modelId="{43C0A40C-524C-47E3-9509-3995477FFD60}" type="pres">
      <dgm:prSet presAssocID="{9165E5D4-B88A-404D-A944-367C93CC5759}" presName="hierChild2" presStyleCnt="0"/>
      <dgm:spPr/>
      <dgm:t>
        <a:bodyPr/>
        <a:lstStyle/>
        <a:p>
          <a:endParaRPr lang="es-MX"/>
        </a:p>
      </dgm:t>
    </dgm:pt>
    <dgm:pt modelId="{5B52EBE8-B9E6-45D7-96EF-4E1173D18306}" type="pres">
      <dgm:prSet presAssocID="{21B868BE-5AEE-4119-9473-666A3E9883BB}" presName="Name37" presStyleLbl="parChTrans1D2" presStyleIdx="0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3456652" y="0"/>
              </a:moveTo>
              <a:lnTo>
                <a:pt x="3456652" y="916913"/>
              </a:lnTo>
              <a:lnTo>
                <a:pt x="0" y="916913"/>
              </a:lnTo>
              <a:lnTo>
                <a:pt x="0" y="1035043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F967ED50-D376-4ECF-8CC7-5047AC001B30}" type="pres">
      <dgm:prSet presAssocID="{DF0A2B11-BE87-4088-892A-46DC0495B4F6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C3C289BB-C24E-486A-8714-DE7D5CE9C509}" type="pres">
      <dgm:prSet presAssocID="{DF0A2B11-BE87-4088-892A-46DC0495B4F6}" presName="rootComposite" presStyleCnt="0"/>
      <dgm:spPr/>
      <dgm:t>
        <a:bodyPr/>
        <a:lstStyle/>
        <a:p>
          <a:endParaRPr lang="es-MX"/>
        </a:p>
      </dgm:t>
    </dgm:pt>
    <dgm:pt modelId="{66A31BD3-001F-4A92-A6BF-D16BAD58B2B5}" type="pres">
      <dgm:prSet presAssocID="{DF0A2B11-BE87-4088-892A-46DC0495B4F6}" presName="rootText" presStyleLbl="node2" presStyleIdx="0" presStyleCnt="6" custScaleY="35573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15FFDD0C-4DB8-43DC-A64A-C01A36EB5E62}" type="pres">
      <dgm:prSet presAssocID="{DF0A2B11-BE87-4088-892A-46DC0495B4F6}" presName="rootConnector" presStyleLbl="node2" presStyleIdx="0" presStyleCnt="6"/>
      <dgm:spPr/>
      <dgm:t>
        <a:bodyPr/>
        <a:lstStyle/>
        <a:p>
          <a:endParaRPr lang="es-MX"/>
        </a:p>
      </dgm:t>
    </dgm:pt>
    <dgm:pt modelId="{E207B576-46EA-41D3-B392-50AAC75C504E}" type="pres">
      <dgm:prSet presAssocID="{DF0A2B11-BE87-4088-892A-46DC0495B4F6}" presName="hierChild4" presStyleCnt="0"/>
      <dgm:spPr/>
      <dgm:t>
        <a:bodyPr/>
        <a:lstStyle/>
        <a:p>
          <a:endParaRPr lang="es-MX"/>
        </a:p>
      </dgm:t>
    </dgm:pt>
    <dgm:pt modelId="{04C10945-EC2F-41FF-945F-640E88E6659E}" type="pres">
      <dgm:prSet presAssocID="{DF0A2B11-BE87-4088-892A-46DC0495B4F6}" presName="hierChild5" presStyleCnt="0"/>
      <dgm:spPr/>
      <dgm:t>
        <a:bodyPr/>
        <a:lstStyle/>
        <a:p>
          <a:endParaRPr lang="es-MX"/>
        </a:p>
      </dgm:t>
    </dgm:pt>
    <dgm:pt modelId="{A18D26F4-478C-42AC-AA60-229AD641C991}" type="pres">
      <dgm:prSet presAssocID="{5E568AD9-AAF4-4B3D-A711-BE678A8C1223}" presName="Name37" presStyleLbl="parChTrans1D2" presStyleIdx="1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2095344" y="0"/>
              </a:moveTo>
              <a:lnTo>
                <a:pt x="2095344" y="916913"/>
              </a:lnTo>
              <a:lnTo>
                <a:pt x="0" y="916913"/>
              </a:lnTo>
              <a:lnTo>
                <a:pt x="0" y="1035043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F8567162-7E08-49EF-B721-E52659137758}" type="pres">
      <dgm:prSet presAssocID="{6129B8ED-3E51-4301-A14C-D1462348496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E1B5A986-5316-4DD8-AB35-38E9E6FD7127}" type="pres">
      <dgm:prSet presAssocID="{6129B8ED-3E51-4301-A14C-D14623484962}" presName="rootComposite" presStyleCnt="0"/>
      <dgm:spPr/>
      <dgm:t>
        <a:bodyPr/>
        <a:lstStyle/>
        <a:p>
          <a:endParaRPr lang="es-MX"/>
        </a:p>
      </dgm:t>
    </dgm:pt>
    <dgm:pt modelId="{F0D42D75-DDB5-4F3D-8B48-82FE1C40ABA8}" type="pres">
      <dgm:prSet presAssocID="{6129B8ED-3E51-4301-A14C-D14623484962}" presName="rootText" presStyleLbl="node2" presStyleIdx="1" presStyleCnt="6" custScaleY="40318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0FB06699-9B3A-4933-83D5-17360ADD242B}" type="pres">
      <dgm:prSet presAssocID="{6129B8ED-3E51-4301-A14C-D14623484962}" presName="rootConnector" presStyleLbl="node2" presStyleIdx="1" presStyleCnt="6"/>
      <dgm:spPr/>
      <dgm:t>
        <a:bodyPr/>
        <a:lstStyle/>
        <a:p>
          <a:endParaRPr lang="es-MX"/>
        </a:p>
      </dgm:t>
    </dgm:pt>
    <dgm:pt modelId="{84953F85-05A2-4284-B1E3-7476916CA54C}" type="pres">
      <dgm:prSet presAssocID="{6129B8ED-3E51-4301-A14C-D14623484962}" presName="hierChild4" presStyleCnt="0"/>
      <dgm:spPr/>
      <dgm:t>
        <a:bodyPr/>
        <a:lstStyle/>
        <a:p>
          <a:endParaRPr lang="es-MX"/>
        </a:p>
      </dgm:t>
    </dgm:pt>
    <dgm:pt modelId="{148D1B56-32AE-4FD5-A99C-4233A071579A}" type="pres">
      <dgm:prSet presAssocID="{6129B8ED-3E51-4301-A14C-D14623484962}" presName="hierChild5" presStyleCnt="0"/>
      <dgm:spPr/>
      <dgm:t>
        <a:bodyPr/>
        <a:lstStyle/>
        <a:p>
          <a:endParaRPr lang="es-MX"/>
        </a:p>
      </dgm:t>
    </dgm:pt>
    <dgm:pt modelId="{18502F34-42E5-4724-BD6F-5A844A718849}" type="pres">
      <dgm:prSet presAssocID="{2449E937-F634-4AB3-8059-8DFC3B4454D6}" presName="Name37" presStyleLbl="parChTrans1D2" presStyleIdx="2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734037" y="0"/>
              </a:moveTo>
              <a:lnTo>
                <a:pt x="734037" y="916913"/>
              </a:lnTo>
              <a:lnTo>
                <a:pt x="0" y="916913"/>
              </a:lnTo>
              <a:lnTo>
                <a:pt x="0" y="1035043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4C5205FC-9B57-4AC8-8468-78EF60AFD4E4}" type="pres">
      <dgm:prSet presAssocID="{FA4ACE5E-8682-4FD9-9314-BC4CC72C1970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785070CB-0A20-4B5B-9160-4403577E8492}" type="pres">
      <dgm:prSet presAssocID="{FA4ACE5E-8682-4FD9-9314-BC4CC72C1970}" presName="rootComposite" presStyleCnt="0"/>
      <dgm:spPr/>
      <dgm:t>
        <a:bodyPr/>
        <a:lstStyle/>
        <a:p>
          <a:endParaRPr lang="es-MX"/>
        </a:p>
      </dgm:t>
    </dgm:pt>
    <dgm:pt modelId="{455F668E-4DAD-40EF-B42D-A51CC81B69B3}" type="pres">
      <dgm:prSet presAssocID="{FA4ACE5E-8682-4FD9-9314-BC4CC72C1970}" presName="rootText" presStyleLbl="node2" presStyleIdx="2" presStyleCnt="6" custScaleY="42686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5724C706-CAF7-4A48-8411-1B95FD3CCA21}" type="pres">
      <dgm:prSet presAssocID="{FA4ACE5E-8682-4FD9-9314-BC4CC72C1970}" presName="rootConnector" presStyleLbl="node2" presStyleIdx="2" presStyleCnt="6"/>
      <dgm:spPr/>
      <dgm:t>
        <a:bodyPr/>
        <a:lstStyle/>
        <a:p>
          <a:endParaRPr lang="es-MX"/>
        </a:p>
      </dgm:t>
    </dgm:pt>
    <dgm:pt modelId="{F4469BD7-BCE5-43F7-A47C-1FBC4C2EF65E}" type="pres">
      <dgm:prSet presAssocID="{FA4ACE5E-8682-4FD9-9314-BC4CC72C1970}" presName="hierChild4" presStyleCnt="0"/>
      <dgm:spPr/>
      <dgm:t>
        <a:bodyPr/>
        <a:lstStyle/>
        <a:p>
          <a:endParaRPr lang="es-MX"/>
        </a:p>
      </dgm:t>
    </dgm:pt>
    <dgm:pt modelId="{80FCC75C-E623-4B6C-9D8E-2D1282561322}" type="pres">
      <dgm:prSet presAssocID="{FA4ACE5E-8682-4FD9-9314-BC4CC72C1970}" presName="hierChild5" presStyleCnt="0"/>
      <dgm:spPr/>
      <dgm:t>
        <a:bodyPr/>
        <a:lstStyle/>
        <a:p>
          <a:endParaRPr lang="es-MX"/>
        </a:p>
      </dgm:t>
    </dgm:pt>
    <dgm:pt modelId="{73F72D50-1026-4F17-9171-5F1735E65DD5}" type="pres">
      <dgm:prSet presAssocID="{3A40FCB1-7329-4AC1-8DF8-D7AA4173DFAE}" presName="Name37" presStyleLbl="parChTrans1D2" presStyleIdx="3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3826"/>
              </a:lnTo>
              <a:lnTo>
                <a:pt x="680653" y="1123826"/>
              </a:lnTo>
              <a:lnTo>
                <a:pt x="680653" y="1241956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FE7BF854-8EAA-4BEF-A55A-BA4346ED83E5}" type="pres">
      <dgm:prSet presAssocID="{911169F3-B714-4ED5-8481-5EE9F698A0E0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470F2C65-C2EA-4362-832C-810AEA11439D}" type="pres">
      <dgm:prSet presAssocID="{911169F3-B714-4ED5-8481-5EE9F698A0E0}" presName="rootComposite" presStyleCnt="0"/>
      <dgm:spPr/>
      <dgm:t>
        <a:bodyPr/>
        <a:lstStyle/>
        <a:p>
          <a:endParaRPr lang="es-MX"/>
        </a:p>
      </dgm:t>
    </dgm:pt>
    <dgm:pt modelId="{B06862B2-5DFB-4AC9-9CF5-A9477725E16B}" type="pres">
      <dgm:prSet presAssocID="{911169F3-B714-4ED5-8481-5EE9F698A0E0}" presName="rootText" presStyleLbl="node2" presStyleIdx="3" presStyleCnt="6" custScaleX="109490" custScaleY="607894" custLinFactNeighborX="422" custLinFactNeighborY="115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1483AEC9-444F-4B16-B4A0-8E796875718D}" type="pres">
      <dgm:prSet presAssocID="{911169F3-B714-4ED5-8481-5EE9F698A0E0}" presName="rootConnector" presStyleLbl="node2" presStyleIdx="3" presStyleCnt="6"/>
      <dgm:spPr/>
      <dgm:t>
        <a:bodyPr/>
        <a:lstStyle/>
        <a:p>
          <a:endParaRPr lang="es-MX"/>
        </a:p>
      </dgm:t>
    </dgm:pt>
    <dgm:pt modelId="{7589B8FC-F1CE-4279-ADD6-ADAB0FF921D0}" type="pres">
      <dgm:prSet presAssocID="{911169F3-B714-4ED5-8481-5EE9F698A0E0}" presName="hierChild4" presStyleCnt="0"/>
      <dgm:spPr/>
      <dgm:t>
        <a:bodyPr/>
        <a:lstStyle/>
        <a:p>
          <a:endParaRPr lang="es-MX"/>
        </a:p>
      </dgm:t>
    </dgm:pt>
    <dgm:pt modelId="{712050AF-5E2F-47DB-AFCA-D18AD6481377}" type="pres">
      <dgm:prSet presAssocID="{911169F3-B714-4ED5-8481-5EE9F698A0E0}" presName="hierChild5" presStyleCnt="0"/>
      <dgm:spPr/>
      <dgm:t>
        <a:bodyPr/>
        <a:lstStyle/>
        <a:p>
          <a:endParaRPr lang="es-MX"/>
        </a:p>
      </dgm:t>
    </dgm:pt>
    <dgm:pt modelId="{826714D6-D5D9-44E1-8EAD-FB2E8926711C}" type="pres">
      <dgm:prSet presAssocID="{E2982A80-3BAA-4194-B44E-0AAE0F5B4844}" presName="Name37" presStyleLbl="parChTrans1D2" presStyleIdx="4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913"/>
              </a:lnTo>
              <a:lnTo>
                <a:pt x="2095344" y="916913"/>
              </a:lnTo>
              <a:lnTo>
                <a:pt x="2095344" y="1035043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8F6F8A75-E61F-492D-A4E2-BF460CA85CC9}" type="pres">
      <dgm:prSet presAssocID="{42C7920B-4EDE-46C4-9746-5E534A4B439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9F929808-46A7-4F13-A512-A5A7DC2E8D91}" type="pres">
      <dgm:prSet presAssocID="{42C7920B-4EDE-46C4-9746-5E534A4B4391}" presName="rootComposite" presStyleCnt="0"/>
      <dgm:spPr/>
      <dgm:t>
        <a:bodyPr/>
        <a:lstStyle/>
        <a:p>
          <a:endParaRPr lang="es-MX"/>
        </a:p>
      </dgm:t>
    </dgm:pt>
    <dgm:pt modelId="{33095AE3-11C2-474D-B187-6DEE5F49676E}" type="pres">
      <dgm:prSet presAssocID="{42C7920B-4EDE-46C4-9746-5E534A4B4391}" presName="rootText" presStyleLbl="node2" presStyleIdx="4" presStyleCnt="6" custScaleY="609049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05FC2D4F-32F0-4A32-A7E0-06CC5CE6144C}" type="pres">
      <dgm:prSet presAssocID="{42C7920B-4EDE-46C4-9746-5E534A4B4391}" presName="rootConnector" presStyleLbl="node2" presStyleIdx="4" presStyleCnt="6"/>
      <dgm:spPr/>
      <dgm:t>
        <a:bodyPr/>
        <a:lstStyle/>
        <a:p>
          <a:endParaRPr lang="es-MX"/>
        </a:p>
      </dgm:t>
    </dgm:pt>
    <dgm:pt modelId="{A0056D76-F891-483E-BCC4-B540075CDAEF}" type="pres">
      <dgm:prSet presAssocID="{42C7920B-4EDE-46C4-9746-5E534A4B4391}" presName="hierChild4" presStyleCnt="0"/>
      <dgm:spPr/>
      <dgm:t>
        <a:bodyPr/>
        <a:lstStyle/>
        <a:p>
          <a:endParaRPr lang="es-MX"/>
        </a:p>
      </dgm:t>
    </dgm:pt>
    <dgm:pt modelId="{12C7C4EA-DA2C-49CF-9A21-F12F8DB2DD20}" type="pres">
      <dgm:prSet presAssocID="{42C7920B-4EDE-46C4-9746-5E534A4B4391}" presName="hierChild5" presStyleCnt="0"/>
      <dgm:spPr/>
      <dgm:t>
        <a:bodyPr/>
        <a:lstStyle/>
        <a:p>
          <a:endParaRPr lang="es-MX"/>
        </a:p>
      </dgm:t>
    </dgm:pt>
    <dgm:pt modelId="{1E733FC8-65CE-498E-8D66-F01AAC3319B6}" type="pres">
      <dgm:prSet presAssocID="{AC22FA13-42B2-4F0A-B172-4C5F88321529}" presName="Name37" presStyleLbl="parChTrans1D2" presStyleIdx="5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913"/>
              </a:lnTo>
              <a:lnTo>
                <a:pt x="3456652" y="916913"/>
              </a:lnTo>
              <a:lnTo>
                <a:pt x="3456652" y="1035043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DEA253A9-88B7-44CA-8DBA-39FBE637D823}" type="pres">
      <dgm:prSet presAssocID="{16BCF7C2-0D9A-45EC-9CB0-BD6E94BA64B6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E9B5EE53-CC52-4B51-9FE2-F9F2F2C3A2FD}" type="pres">
      <dgm:prSet presAssocID="{16BCF7C2-0D9A-45EC-9CB0-BD6E94BA64B6}" presName="rootComposite" presStyleCnt="0"/>
      <dgm:spPr/>
      <dgm:t>
        <a:bodyPr/>
        <a:lstStyle/>
        <a:p>
          <a:endParaRPr lang="es-MX"/>
        </a:p>
      </dgm:t>
    </dgm:pt>
    <dgm:pt modelId="{E90CD9BE-8E11-4026-8546-9D127FE64CAB}" type="pres">
      <dgm:prSet presAssocID="{16BCF7C2-0D9A-45EC-9CB0-BD6E94BA64B6}" presName="rootText" presStyleLbl="node2" presStyleIdx="5" presStyleCnt="6" custScaleY="31577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9E56553C-191D-4AC2-AF80-399E50BB6B8B}" type="pres">
      <dgm:prSet presAssocID="{16BCF7C2-0D9A-45EC-9CB0-BD6E94BA64B6}" presName="rootConnector" presStyleLbl="node2" presStyleIdx="5" presStyleCnt="6"/>
      <dgm:spPr/>
      <dgm:t>
        <a:bodyPr/>
        <a:lstStyle/>
        <a:p>
          <a:endParaRPr lang="es-MX"/>
        </a:p>
      </dgm:t>
    </dgm:pt>
    <dgm:pt modelId="{D4020B08-99B8-49D9-8213-12A403909ABB}" type="pres">
      <dgm:prSet presAssocID="{16BCF7C2-0D9A-45EC-9CB0-BD6E94BA64B6}" presName="hierChild4" presStyleCnt="0"/>
      <dgm:spPr/>
      <dgm:t>
        <a:bodyPr/>
        <a:lstStyle/>
        <a:p>
          <a:endParaRPr lang="es-MX"/>
        </a:p>
      </dgm:t>
    </dgm:pt>
    <dgm:pt modelId="{E3528005-BB18-4D64-819D-F3504E9D1AC3}" type="pres">
      <dgm:prSet presAssocID="{16BCF7C2-0D9A-45EC-9CB0-BD6E94BA64B6}" presName="hierChild5" presStyleCnt="0"/>
      <dgm:spPr/>
      <dgm:t>
        <a:bodyPr/>
        <a:lstStyle/>
        <a:p>
          <a:endParaRPr lang="es-MX"/>
        </a:p>
      </dgm:t>
    </dgm:pt>
    <dgm:pt modelId="{3D3C4290-46B4-4820-944A-AF1260EFFD6D}" type="pres">
      <dgm:prSet presAssocID="{9165E5D4-B88A-404D-A944-367C93CC5759}" presName="hierChild3" presStyleCnt="0"/>
      <dgm:spPr/>
      <dgm:t>
        <a:bodyPr/>
        <a:lstStyle/>
        <a:p>
          <a:endParaRPr lang="es-MX"/>
        </a:p>
      </dgm:t>
    </dgm:pt>
    <dgm:pt modelId="{6789DC65-FFD4-4A19-9A1E-5882146E8479}" type="pres">
      <dgm:prSet presAssocID="{106FD918-013C-46E9-8358-04C50278998F}" presName="Name111" presStyleLbl="parChTrans1D2" presStyleIdx="6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118129" y="0"/>
              </a:moveTo>
              <a:lnTo>
                <a:pt x="118129" y="517521"/>
              </a:lnTo>
              <a:lnTo>
                <a:pt x="0" y="517521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6F513E8C-35B0-4E55-8048-6D0E74B028CB}" type="pres">
      <dgm:prSet presAssocID="{C36104E8-2399-4671-9355-012242743F26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EB818444-5093-4D78-B906-2F4B72A96405}" type="pres">
      <dgm:prSet presAssocID="{C36104E8-2399-4671-9355-012242743F26}" presName="rootComposite3" presStyleCnt="0"/>
      <dgm:spPr/>
      <dgm:t>
        <a:bodyPr/>
        <a:lstStyle/>
        <a:p>
          <a:endParaRPr lang="es-MX"/>
        </a:p>
      </dgm:t>
    </dgm:pt>
    <dgm:pt modelId="{7E43BD4F-80CB-4AA9-B8A7-6863DB38057D}" type="pres">
      <dgm:prSet presAssocID="{C36104E8-2399-4671-9355-012242743F26}" presName="rootText3" presStyleLbl="asst1" presStyleIdx="0" presStyleCnt="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7CF7F2E9-722B-4BC6-BC1D-B61A6B426E31}" type="pres">
      <dgm:prSet presAssocID="{C36104E8-2399-4671-9355-012242743F26}" presName="rootConnector3" presStyleLbl="asst1" presStyleIdx="0" presStyleCnt="1"/>
      <dgm:spPr/>
      <dgm:t>
        <a:bodyPr/>
        <a:lstStyle/>
        <a:p>
          <a:endParaRPr lang="es-MX"/>
        </a:p>
      </dgm:t>
    </dgm:pt>
    <dgm:pt modelId="{1FC1D97C-3EF3-4E0F-B751-24BE9A7B6852}" type="pres">
      <dgm:prSet presAssocID="{C36104E8-2399-4671-9355-012242743F26}" presName="hierChild6" presStyleCnt="0"/>
      <dgm:spPr/>
      <dgm:t>
        <a:bodyPr/>
        <a:lstStyle/>
        <a:p>
          <a:endParaRPr lang="es-MX"/>
        </a:p>
      </dgm:t>
    </dgm:pt>
    <dgm:pt modelId="{4B530DE0-9409-4360-BA24-A29266FA6F26}" type="pres">
      <dgm:prSet presAssocID="{C36104E8-2399-4671-9355-012242743F26}" presName="hierChild7" presStyleCnt="0"/>
      <dgm:spPr/>
      <dgm:t>
        <a:bodyPr/>
        <a:lstStyle/>
        <a:p>
          <a:endParaRPr lang="es-MX"/>
        </a:p>
      </dgm:t>
    </dgm:pt>
  </dgm:ptLst>
  <dgm:cxnLst>
    <dgm:cxn modelId="{D9A448C1-E617-2F4A-8E69-827E673BA52E}" type="presOf" srcId="{3A40FCB1-7329-4AC1-8DF8-D7AA4173DFAE}" destId="{73F72D50-1026-4F17-9171-5F1735E65DD5}" srcOrd="0" destOrd="0" presId="urn:microsoft.com/office/officeart/2005/8/layout/orgChart1"/>
    <dgm:cxn modelId="{80804798-3B46-6F44-ABA3-E02A824A30AD}" type="presOf" srcId="{106FD918-013C-46E9-8358-04C50278998F}" destId="{6789DC65-FFD4-4A19-9A1E-5882146E8479}" srcOrd="0" destOrd="0" presId="urn:microsoft.com/office/officeart/2005/8/layout/orgChart1"/>
    <dgm:cxn modelId="{F1CA87CA-89ED-4AB6-A139-DEDF55C7B7F5}" srcId="{9165E5D4-B88A-404D-A944-367C93CC5759}" destId="{911169F3-B714-4ED5-8481-5EE9F698A0E0}" srcOrd="4" destOrd="0" parTransId="{3A40FCB1-7329-4AC1-8DF8-D7AA4173DFAE}" sibTransId="{7632DBF3-90BC-4F9C-AB41-8632499DB993}"/>
    <dgm:cxn modelId="{35A7BE47-E950-654E-92DB-CBAA2C22BB9E}" type="presOf" srcId="{9165E5D4-B88A-404D-A944-367C93CC5759}" destId="{16691D38-9F86-4786-8725-0D863DD30940}" srcOrd="0" destOrd="0" presId="urn:microsoft.com/office/officeart/2005/8/layout/orgChart1"/>
    <dgm:cxn modelId="{5431287A-A1EE-DC4D-BF7A-30228EED4FD3}" type="presOf" srcId="{FA4ACE5E-8682-4FD9-9314-BC4CC72C1970}" destId="{5724C706-CAF7-4A48-8411-1B95FD3CCA21}" srcOrd="1" destOrd="0" presId="urn:microsoft.com/office/officeart/2005/8/layout/orgChart1"/>
    <dgm:cxn modelId="{F2189E6E-FDE8-7141-A746-032AA73A90FE}" type="presOf" srcId="{781B06D0-0EF3-409E-91E7-AB78BFDF8D95}" destId="{37C486B5-F30F-46BD-8CD0-DD444544721F}" srcOrd="0" destOrd="0" presId="urn:microsoft.com/office/officeart/2005/8/layout/orgChart1"/>
    <dgm:cxn modelId="{B1D33724-647D-344A-8D4A-A3D504132208}" type="presOf" srcId="{16BCF7C2-0D9A-45EC-9CB0-BD6E94BA64B6}" destId="{9E56553C-191D-4AC2-AF80-399E50BB6B8B}" srcOrd="1" destOrd="0" presId="urn:microsoft.com/office/officeart/2005/8/layout/orgChart1"/>
    <dgm:cxn modelId="{FD40DC5D-AC29-0E4F-B44F-08873114B2E6}" type="presOf" srcId="{6129B8ED-3E51-4301-A14C-D14623484962}" destId="{0FB06699-9B3A-4933-83D5-17360ADD242B}" srcOrd="1" destOrd="0" presId="urn:microsoft.com/office/officeart/2005/8/layout/orgChart1"/>
    <dgm:cxn modelId="{53BCA577-A232-864E-AE3D-048C25DD1742}" type="presOf" srcId="{21B868BE-5AEE-4119-9473-666A3E9883BB}" destId="{5B52EBE8-B9E6-45D7-96EF-4E1173D18306}" srcOrd="0" destOrd="0" presId="urn:microsoft.com/office/officeart/2005/8/layout/orgChart1"/>
    <dgm:cxn modelId="{63D581A3-4A29-8C4A-8237-6B96258ECF43}" type="presOf" srcId="{42C7920B-4EDE-46C4-9746-5E534A4B4391}" destId="{05FC2D4F-32F0-4A32-A7E0-06CC5CE6144C}" srcOrd="1" destOrd="0" presId="urn:microsoft.com/office/officeart/2005/8/layout/orgChart1"/>
    <dgm:cxn modelId="{7D4FF02A-8B8D-9346-B8F2-BBDEE52A093A}" type="presOf" srcId="{911169F3-B714-4ED5-8481-5EE9F698A0E0}" destId="{1483AEC9-444F-4B16-B4A0-8E796875718D}" srcOrd="1" destOrd="0" presId="urn:microsoft.com/office/officeart/2005/8/layout/orgChart1"/>
    <dgm:cxn modelId="{184E19C4-59A5-4B87-8FB2-59E4AE1572FB}" srcId="{9165E5D4-B88A-404D-A944-367C93CC5759}" destId="{FA4ACE5E-8682-4FD9-9314-BC4CC72C1970}" srcOrd="3" destOrd="0" parTransId="{2449E937-F634-4AB3-8059-8DFC3B4454D6}" sibTransId="{DF30EE6C-7A13-4804-ADC8-A073E87BF702}"/>
    <dgm:cxn modelId="{8E8B641A-4A40-9C41-89EB-BF03F6F21DA9}" type="presOf" srcId="{9165E5D4-B88A-404D-A944-367C93CC5759}" destId="{09CC418E-1150-4C0C-A1DE-60C5DA91FC09}" srcOrd="1" destOrd="0" presId="urn:microsoft.com/office/officeart/2005/8/layout/orgChart1"/>
    <dgm:cxn modelId="{8F416C48-8146-F640-9425-A04D7B093AE1}" type="presOf" srcId="{C36104E8-2399-4671-9355-012242743F26}" destId="{7E43BD4F-80CB-4AA9-B8A7-6863DB38057D}" srcOrd="0" destOrd="0" presId="urn:microsoft.com/office/officeart/2005/8/layout/orgChart1"/>
    <dgm:cxn modelId="{5C6FDE3B-E2C0-4549-88D2-7D39303147A5}" type="presOf" srcId="{AC22FA13-42B2-4F0A-B172-4C5F88321529}" destId="{1E733FC8-65CE-498E-8D66-F01AAC3319B6}" srcOrd="0" destOrd="0" presId="urn:microsoft.com/office/officeart/2005/8/layout/orgChart1"/>
    <dgm:cxn modelId="{A6D41A6C-8E67-FB43-B43A-0F077DA15FE8}" type="presOf" srcId="{E2982A80-3BAA-4194-B44E-0AAE0F5B4844}" destId="{826714D6-D5D9-44E1-8EAD-FB2E8926711C}" srcOrd="0" destOrd="0" presId="urn:microsoft.com/office/officeart/2005/8/layout/orgChart1"/>
    <dgm:cxn modelId="{97C8A889-EF04-40B4-95A8-F6AAE54CF637}" srcId="{781B06D0-0EF3-409E-91E7-AB78BFDF8D95}" destId="{9165E5D4-B88A-404D-A944-367C93CC5759}" srcOrd="0" destOrd="0" parTransId="{FF6FCA1E-8D1E-49FF-88A7-657ADBACDE7A}" sibTransId="{2B3038D0-75CE-490E-8167-939C65FBD751}"/>
    <dgm:cxn modelId="{BADB0974-EA53-4E5A-AC15-DCBCF2689CAD}" srcId="{9165E5D4-B88A-404D-A944-367C93CC5759}" destId="{42C7920B-4EDE-46C4-9746-5E534A4B4391}" srcOrd="5" destOrd="0" parTransId="{E2982A80-3BAA-4194-B44E-0AAE0F5B4844}" sibTransId="{628D458D-48A1-4E99-A12B-F0DF54D310C5}"/>
    <dgm:cxn modelId="{3EFD9617-F42C-B749-8094-2DF61B31DC1D}" type="presOf" srcId="{C36104E8-2399-4671-9355-012242743F26}" destId="{7CF7F2E9-722B-4BC6-BC1D-B61A6B426E31}" srcOrd="1" destOrd="0" presId="urn:microsoft.com/office/officeart/2005/8/layout/orgChart1"/>
    <dgm:cxn modelId="{4016304E-E197-F34F-A0FF-34B4E9692E03}" type="presOf" srcId="{DF0A2B11-BE87-4088-892A-46DC0495B4F6}" destId="{66A31BD3-001F-4A92-A6BF-D16BAD58B2B5}" srcOrd="0" destOrd="0" presId="urn:microsoft.com/office/officeart/2005/8/layout/orgChart1"/>
    <dgm:cxn modelId="{B3111B78-2FF8-C74D-B6D7-84DEBC428FD8}" type="presOf" srcId="{6129B8ED-3E51-4301-A14C-D14623484962}" destId="{F0D42D75-DDB5-4F3D-8B48-82FE1C40ABA8}" srcOrd="0" destOrd="0" presId="urn:microsoft.com/office/officeart/2005/8/layout/orgChart1"/>
    <dgm:cxn modelId="{89889622-5A39-CA46-8AA5-3C26F173894B}" type="presOf" srcId="{FA4ACE5E-8682-4FD9-9314-BC4CC72C1970}" destId="{455F668E-4DAD-40EF-B42D-A51CC81B69B3}" srcOrd="0" destOrd="0" presId="urn:microsoft.com/office/officeart/2005/8/layout/orgChart1"/>
    <dgm:cxn modelId="{D7389396-49E9-F743-95D5-C7D220F8DCDB}" type="presOf" srcId="{5E568AD9-AAF4-4B3D-A711-BE678A8C1223}" destId="{A18D26F4-478C-42AC-AA60-229AD641C991}" srcOrd="0" destOrd="0" presId="urn:microsoft.com/office/officeart/2005/8/layout/orgChart1"/>
    <dgm:cxn modelId="{00CF638A-17FC-4464-AC60-01D7F4DB41C6}" srcId="{9165E5D4-B88A-404D-A944-367C93CC5759}" destId="{6129B8ED-3E51-4301-A14C-D14623484962}" srcOrd="2" destOrd="0" parTransId="{5E568AD9-AAF4-4B3D-A711-BE678A8C1223}" sibTransId="{9DD05EBF-8EA9-45DE-BB3E-BBBA54CF9FE1}"/>
    <dgm:cxn modelId="{29452484-1507-BE4C-82E8-B59743A45206}" type="presOf" srcId="{DF0A2B11-BE87-4088-892A-46DC0495B4F6}" destId="{15FFDD0C-4DB8-43DC-A64A-C01A36EB5E62}" srcOrd="1" destOrd="0" presId="urn:microsoft.com/office/officeart/2005/8/layout/orgChart1"/>
    <dgm:cxn modelId="{DDCD77A5-8229-ED4E-8956-00F0E9D7B38B}" type="presOf" srcId="{42C7920B-4EDE-46C4-9746-5E534A4B4391}" destId="{33095AE3-11C2-474D-B187-6DEE5F49676E}" srcOrd="0" destOrd="0" presId="urn:microsoft.com/office/officeart/2005/8/layout/orgChart1"/>
    <dgm:cxn modelId="{14F8F135-5C10-104D-8FF6-60B6AD66F768}" type="presOf" srcId="{16BCF7C2-0D9A-45EC-9CB0-BD6E94BA64B6}" destId="{E90CD9BE-8E11-4026-8546-9D127FE64CAB}" srcOrd="0" destOrd="0" presId="urn:microsoft.com/office/officeart/2005/8/layout/orgChart1"/>
    <dgm:cxn modelId="{DFE7DCA7-8F33-2C4C-A567-89E040F1C895}" type="presOf" srcId="{2449E937-F634-4AB3-8059-8DFC3B4454D6}" destId="{18502F34-42E5-4724-BD6F-5A844A718849}" srcOrd="0" destOrd="0" presId="urn:microsoft.com/office/officeart/2005/8/layout/orgChart1"/>
    <dgm:cxn modelId="{853EEA17-C062-4F59-9143-13FEDFFD512C}" srcId="{9165E5D4-B88A-404D-A944-367C93CC5759}" destId="{C36104E8-2399-4671-9355-012242743F26}" srcOrd="0" destOrd="0" parTransId="{106FD918-013C-46E9-8358-04C50278998F}" sibTransId="{FBF654FA-ABEE-4550-A9BC-A0F06A064983}"/>
    <dgm:cxn modelId="{91AF0DE5-3F64-854A-80E6-CE9735362082}" type="presOf" srcId="{911169F3-B714-4ED5-8481-5EE9F698A0E0}" destId="{B06862B2-5DFB-4AC9-9CF5-A9477725E16B}" srcOrd="0" destOrd="0" presId="urn:microsoft.com/office/officeart/2005/8/layout/orgChart1"/>
    <dgm:cxn modelId="{4C11DCDC-F2C9-459B-A717-3B8570D4EA63}" srcId="{9165E5D4-B88A-404D-A944-367C93CC5759}" destId="{16BCF7C2-0D9A-45EC-9CB0-BD6E94BA64B6}" srcOrd="6" destOrd="0" parTransId="{AC22FA13-42B2-4F0A-B172-4C5F88321529}" sibTransId="{78F8AAC9-E712-42E6-BA2A-4415E33D1E54}"/>
    <dgm:cxn modelId="{16BF492F-57C7-4289-93C5-6EC558D5EEDC}" srcId="{9165E5D4-B88A-404D-A944-367C93CC5759}" destId="{DF0A2B11-BE87-4088-892A-46DC0495B4F6}" srcOrd="1" destOrd="0" parTransId="{21B868BE-5AEE-4119-9473-666A3E9883BB}" sibTransId="{7FA30465-FA92-4037-9DB2-91776B61A872}"/>
    <dgm:cxn modelId="{61837128-B5E7-0F4B-B465-19B2F45357D7}" type="presParOf" srcId="{37C486B5-F30F-46BD-8CD0-DD444544721F}" destId="{453526BC-31CD-458D-9C81-4E0A5E9477E5}" srcOrd="0" destOrd="0" presId="urn:microsoft.com/office/officeart/2005/8/layout/orgChart1"/>
    <dgm:cxn modelId="{FC6C7A47-B6CB-1547-9DFB-BC22DC777DF1}" type="presParOf" srcId="{453526BC-31CD-458D-9C81-4E0A5E9477E5}" destId="{3448AFCE-91DA-4063-B9A2-CB7A0A90B4CD}" srcOrd="0" destOrd="0" presId="urn:microsoft.com/office/officeart/2005/8/layout/orgChart1"/>
    <dgm:cxn modelId="{DEF701E2-0467-F947-8285-E6DF164B4C2A}" type="presParOf" srcId="{3448AFCE-91DA-4063-B9A2-CB7A0A90B4CD}" destId="{16691D38-9F86-4786-8725-0D863DD30940}" srcOrd="0" destOrd="0" presId="urn:microsoft.com/office/officeart/2005/8/layout/orgChart1"/>
    <dgm:cxn modelId="{BAFEC0E6-F0AC-0549-A5B5-589355C877EF}" type="presParOf" srcId="{3448AFCE-91DA-4063-B9A2-CB7A0A90B4CD}" destId="{09CC418E-1150-4C0C-A1DE-60C5DA91FC09}" srcOrd="1" destOrd="0" presId="urn:microsoft.com/office/officeart/2005/8/layout/orgChart1"/>
    <dgm:cxn modelId="{DA0C052A-E49B-4848-9954-D2F8806A304C}" type="presParOf" srcId="{453526BC-31CD-458D-9C81-4E0A5E9477E5}" destId="{43C0A40C-524C-47E3-9509-3995477FFD60}" srcOrd="1" destOrd="0" presId="urn:microsoft.com/office/officeart/2005/8/layout/orgChart1"/>
    <dgm:cxn modelId="{785AE726-0BF8-B840-9BD1-EA7079F04B28}" type="presParOf" srcId="{43C0A40C-524C-47E3-9509-3995477FFD60}" destId="{5B52EBE8-B9E6-45D7-96EF-4E1173D18306}" srcOrd="0" destOrd="0" presId="urn:microsoft.com/office/officeart/2005/8/layout/orgChart1"/>
    <dgm:cxn modelId="{3D0D6697-B98E-2244-ADD7-09362EE2600C}" type="presParOf" srcId="{43C0A40C-524C-47E3-9509-3995477FFD60}" destId="{F967ED50-D376-4ECF-8CC7-5047AC001B30}" srcOrd="1" destOrd="0" presId="urn:microsoft.com/office/officeart/2005/8/layout/orgChart1"/>
    <dgm:cxn modelId="{8F5B5884-8214-CB4C-9D62-9BFDA842AF3F}" type="presParOf" srcId="{F967ED50-D376-4ECF-8CC7-5047AC001B30}" destId="{C3C289BB-C24E-486A-8714-DE7D5CE9C509}" srcOrd="0" destOrd="0" presId="urn:microsoft.com/office/officeart/2005/8/layout/orgChart1"/>
    <dgm:cxn modelId="{8FA1A758-8684-3340-B893-543791B193CE}" type="presParOf" srcId="{C3C289BB-C24E-486A-8714-DE7D5CE9C509}" destId="{66A31BD3-001F-4A92-A6BF-D16BAD58B2B5}" srcOrd="0" destOrd="0" presId="urn:microsoft.com/office/officeart/2005/8/layout/orgChart1"/>
    <dgm:cxn modelId="{6B8EA115-F42C-1D45-B983-0391B2843F15}" type="presParOf" srcId="{C3C289BB-C24E-486A-8714-DE7D5CE9C509}" destId="{15FFDD0C-4DB8-43DC-A64A-C01A36EB5E62}" srcOrd="1" destOrd="0" presId="urn:microsoft.com/office/officeart/2005/8/layout/orgChart1"/>
    <dgm:cxn modelId="{206E879B-E120-DD41-9F1F-1BF01341E38C}" type="presParOf" srcId="{F967ED50-D376-4ECF-8CC7-5047AC001B30}" destId="{E207B576-46EA-41D3-B392-50AAC75C504E}" srcOrd="1" destOrd="0" presId="urn:microsoft.com/office/officeart/2005/8/layout/orgChart1"/>
    <dgm:cxn modelId="{920838BF-E69E-3040-A7A4-676EA7C331D9}" type="presParOf" srcId="{F967ED50-D376-4ECF-8CC7-5047AC001B30}" destId="{04C10945-EC2F-41FF-945F-640E88E6659E}" srcOrd="2" destOrd="0" presId="urn:microsoft.com/office/officeart/2005/8/layout/orgChart1"/>
    <dgm:cxn modelId="{8CA7F1AA-517C-0D42-8219-38E96C4C5FF3}" type="presParOf" srcId="{43C0A40C-524C-47E3-9509-3995477FFD60}" destId="{A18D26F4-478C-42AC-AA60-229AD641C991}" srcOrd="2" destOrd="0" presId="urn:microsoft.com/office/officeart/2005/8/layout/orgChart1"/>
    <dgm:cxn modelId="{42823CA9-6D4E-4342-862E-76337C003BA0}" type="presParOf" srcId="{43C0A40C-524C-47E3-9509-3995477FFD60}" destId="{F8567162-7E08-49EF-B721-E52659137758}" srcOrd="3" destOrd="0" presId="urn:microsoft.com/office/officeart/2005/8/layout/orgChart1"/>
    <dgm:cxn modelId="{218FE16D-9DC4-E745-93FC-5FC8F569EDA6}" type="presParOf" srcId="{F8567162-7E08-49EF-B721-E52659137758}" destId="{E1B5A986-5316-4DD8-AB35-38E9E6FD7127}" srcOrd="0" destOrd="0" presId="urn:microsoft.com/office/officeart/2005/8/layout/orgChart1"/>
    <dgm:cxn modelId="{0D5BFA82-0EF7-3A4C-873F-231561EC2C2E}" type="presParOf" srcId="{E1B5A986-5316-4DD8-AB35-38E9E6FD7127}" destId="{F0D42D75-DDB5-4F3D-8B48-82FE1C40ABA8}" srcOrd="0" destOrd="0" presId="urn:microsoft.com/office/officeart/2005/8/layout/orgChart1"/>
    <dgm:cxn modelId="{E9D3D79A-CF67-FA48-8DB1-EF688C2997D9}" type="presParOf" srcId="{E1B5A986-5316-4DD8-AB35-38E9E6FD7127}" destId="{0FB06699-9B3A-4933-83D5-17360ADD242B}" srcOrd="1" destOrd="0" presId="urn:microsoft.com/office/officeart/2005/8/layout/orgChart1"/>
    <dgm:cxn modelId="{21F72C96-A5B3-664E-863B-AF3EEA1C765D}" type="presParOf" srcId="{F8567162-7E08-49EF-B721-E52659137758}" destId="{84953F85-05A2-4284-B1E3-7476916CA54C}" srcOrd="1" destOrd="0" presId="urn:microsoft.com/office/officeart/2005/8/layout/orgChart1"/>
    <dgm:cxn modelId="{62DD1BA5-9A18-6040-8466-394229E10866}" type="presParOf" srcId="{F8567162-7E08-49EF-B721-E52659137758}" destId="{148D1B56-32AE-4FD5-A99C-4233A071579A}" srcOrd="2" destOrd="0" presId="urn:microsoft.com/office/officeart/2005/8/layout/orgChart1"/>
    <dgm:cxn modelId="{182F8D47-C32B-F044-BC53-B2A16C4300EB}" type="presParOf" srcId="{43C0A40C-524C-47E3-9509-3995477FFD60}" destId="{18502F34-42E5-4724-BD6F-5A844A718849}" srcOrd="4" destOrd="0" presId="urn:microsoft.com/office/officeart/2005/8/layout/orgChart1"/>
    <dgm:cxn modelId="{1E059364-6835-7949-BA44-8EFBB59D0E60}" type="presParOf" srcId="{43C0A40C-524C-47E3-9509-3995477FFD60}" destId="{4C5205FC-9B57-4AC8-8468-78EF60AFD4E4}" srcOrd="5" destOrd="0" presId="urn:microsoft.com/office/officeart/2005/8/layout/orgChart1"/>
    <dgm:cxn modelId="{5285258C-CFF7-2441-8191-B9A797460397}" type="presParOf" srcId="{4C5205FC-9B57-4AC8-8468-78EF60AFD4E4}" destId="{785070CB-0A20-4B5B-9160-4403577E8492}" srcOrd="0" destOrd="0" presId="urn:microsoft.com/office/officeart/2005/8/layout/orgChart1"/>
    <dgm:cxn modelId="{3FFB00AF-8E97-4440-A93B-C76B8EEC95E6}" type="presParOf" srcId="{785070CB-0A20-4B5B-9160-4403577E8492}" destId="{455F668E-4DAD-40EF-B42D-A51CC81B69B3}" srcOrd="0" destOrd="0" presId="urn:microsoft.com/office/officeart/2005/8/layout/orgChart1"/>
    <dgm:cxn modelId="{D9A6DB17-C950-814F-A86D-3AF4D2FF1BE5}" type="presParOf" srcId="{785070CB-0A20-4B5B-9160-4403577E8492}" destId="{5724C706-CAF7-4A48-8411-1B95FD3CCA21}" srcOrd="1" destOrd="0" presId="urn:microsoft.com/office/officeart/2005/8/layout/orgChart1"/>
    <dgm:cxn modelId="{D38E2634-4059-6544-8116-D00648932E09}" type="presParOf" srcId="{4C5205FC-9B57-4AC8-8468-78EF60AFD4E4}" destId="{F4469BD7-BCE5-43F7-A47C-1FBC4C2EF65E}" srcOrd="1" destOrd="0" presId="urn:microsoft.com/office/officeart/2005/8/layout/orgChart1"/>
    <dgm:cxn modelId="{F2DB8083-3B04-9F45-924D-7D1F21DD302F}" type="presParOf" srcId="{4C5205FC-9B57-4AC8-8468-78EF60AFD4E4}" destId="{80FCC75C-E623-4B6C-9D8E-2D1282561322}" srcOrd="2" destOrd="0" presId="urn:microsoft.com/office/officeart/2005/8/layout/orgChart1"/>
    <dgm:cxn modelId="{B6B2F2A7-4FD3-584F-82E3-20C8FC8FFAC8}" type="presParOf" srcId="{43C0A40C-524C-47E3-9509-3995477FFD60}" destId="{73F72D50-1026-4F17-9171-5F1735E65DD5}" srcOrd="6" destOrd="0" presId="urn:microsoft.com/office/officeart/2005/8/layout/orgChart1"/>
    <dgm:cxn modelId="{FEE4AF71-DE39-FD4D-8720-DCEFD12E6301}" type="presParOf" srcId="{43C0A40C-524C-47E3-9509-3995477FFD60}" destId="{FE7BF854-8EAA-4BEF-A55A-BA4346ED83E5}" srcOrd="7" destOrd="0" presId="urn:microsoft.com/office/officeart/2005/8/layout/orgChart1"/>
    <dgm:cxn modelId="{9CC366A1-5743-FD46-84D1-A0480586A179}" type="presParOf" srcId="{FE7BF854-8EAA-4BEF-A55A-BA4346ED83E5}" destId="{470F2C65-C2EA-4362-832C-810AEA11439D}" srcOrd="0" destOrd="0" presId="urn:microsoft.com/office/officeart/2005/8/layout/orgChart1"/>
    <dgm:cxn modelId="{95F1FAD2-5620-3843-AE7F-3001EA56B597}" type="presParOf" srcId="{470F2C65-C2EA-4362-832C-810AEA11439D}" destId="{B06862B2-5DFB-4AC9-9CF5-A9477725E16B}" srcOrd="0" destOrd="0" presId="urn:microsoft.com/office/officeart/2005/8/layout/orgChart1"/>
    <dgm:cxn modelId="{28BAE6D8-174A-B54E-AC52-A3FA14BBA288}" type="presParOf" srcId="{470F2C65-C2EA-4362-832C-810AEA11439D}" destId="{1483AEC9-444F-4B16-B4A0-8E796875718D}" srcOrd="1" destOrd="0" presId="urn:microsoft.com/office/officeart/2005/8/layout/orgChart1"/>
    <dgm:cxn modelId="{E5AED513-5AD8-3C44-8965-10C0E9264E96}" type="presParOf" srcId="{FE7BF854-8EAA-4BEF-A55A-BA4346ED83E5}" destId="{7589B8FC-F1CE-4279-ADD6-ADAB0FF921D0}" srcOrd="1" destOrd="0" presId="urn:microsoft.com/office/officeart/2005/8/layout/orgChart1"/>
    <dgm:cxn modelId="{94E1D707-EC0A-CC4F-B73D-465D8230EC51}" type="presParOf" srcId="{FE7BF854-8EAA-4BEF-A55A-BA4346ED83E5}" destId="{712050AF-5E2F-47DB-AFCA-D18AD6481377}" srcOrd="2" destOrd="0" presId="urn:microsoft.com/office/officeart/2005/8/layout/orgChart1"/>
    <dgm:cxn modelId="{6747832F-D94F-C64E-A513-F4E864D97442}" type="presParOf" srcId="{43C0A40C-524C-47E3-9509-3995477FFD60}" destId="{826714D6-D5D9-44E1-8EAD-FB2E8926711C}" srcOrd="8" destOrd="0" presId="urn:microsoft.com/office/officeart/2005/8/layout/orgChart1"/>
    <dgm:cxn modelId="{050DB767-C387-3147-99A0-641CBC0FD7D5}" type="presParOf" srcId="{43C0A40C-524C-47E3-9509-3995477FFD60}" destId="{8F6F8A75-E61F-492D-A4E2-BF460CA85CC9}" srcOrd="9" destOrd="0" presId="urn:microsoft.com/office/officeart/2005/8/layout/orgChart1"/>
    <dgm:cxn modelId="{1BC2E2BA-E5AB-2544-8FAD-4984EFA47531}" type="presParOf" srcId="{8F6F8A75-E61F-492D-A4E2-BF460CA85CC9}" destId="{9F929808-46A7-4F13-A512-A5A7DC2E8D91}" srcOrd="0" destOrd="0" presId="urn:microsoft.com/office/officeart/2005/8/layout/orgChart1"/>
    <dgm:cxn modelId="{9EEB798B-2CC2-8341-A1EC-B9D4FE6251F0}" type="presParOf" srcId="{9F929808-46A7-4F13-A512-A5A7DC2E8D91}" destId="{33095AE3-11C2-474D-B187-6DEE5F49676E}" srcOrd="0" destOrd="0" presId="urn:microsoft.com/office/officeart/2005/8/layout/orgChart1"/>
    <dgm:cxn modelId="{9ACA87DE-B77A-A24A-A417-B1FA48B23F9E}" type="presParOf" srcId="{9F929808-46A7-4F13-A512-A5A7DC2E8D91}" destId="{05FC2D4F-32F0-4A32-A7E0-06CC5CE6144C}" srcOrd="1" destOrd="0" presId="urn:microsoft.com/office/officeart/2005/8/layout/orgChart1"/>
    <dgm:cxn modelId="{BD4B134B-EA14-6D43-A58A-80E001E3572E}" type="presParOf" srcId="{8F6F8A75-E61F-492D-A4E2-BF460CA85CC9}" destId="{A0056D76-F891-483E-BCC4-B540075CDAEF}" srcOrd="1" destOrd="0" presId="urn:microsoft.com/office/officeart/2005/8/layout/orgChart1"/>
    <dgm:cxn modelId="{EB139450-4A76-DC40-8FB2-D17A96A55C21}" type="presParOf" srcId="{8F6F8A75-E61F-492D-A4E2-BF460CA85CC9}" destId="{12C7C4EA-DA2C-49CF-9A21-F12F8DB2DD20}" srcOrd="2" destOrd="0" presId="urn:microsoft.com/office/officeart/2005/8/layout/orgChart1"/>
    <dgm:cxn modelId="{D1637FCB-3388-E549-9EE0-AB7C14028570}" type="presParOf" srcId="{43C0A40C-524C-47E3-9509-3995477FFD60}" destId="{1E733FC8-65CE-498E-8D66-F01AAC3319B6}" srcOrd="10" destOrd="0" presId="urn:microsoft.com/office/officeart/2005/8/layout/orgChart1"/>
    <dgm:cxn modelId="{E254B762-0010-F247-AF96-C79237CE4327}" type="presParOf" srcId="{43C0A40C-524C-47E3-9509-3995477FFD60}" destId="{DEA253A9-88B7-44CA-8DBA-39FBE637D823}" srcOrd="11" destOrd="0" presId="urn:microsoft.com/office/officeart/2005/8/layout/orgChart1"/>
    <dgm:cxn modelId="{8FC7B414-C9DE-CB47-9BD8-3F0F5E5BFD64}" type="presParOf" srcId="{DEA253A9-88B7-44CA-8DBA-39FBE637D823}" destId="{E9B5EE53-CC52-4B51-9FE2-F9F2F2C3A2FD}" srcOrd="0" destOrd="0" presId="urn:microsoft.com/office/officeart/2005/8/layout/orgChart1"/>
    <dgm:cxn modelId="{ED85A3E6-7F66-7648-AC3F-8F5EEABC486E}" type="presParOf" srcId="{E9B5EE53-CC52-4B51-9FE2-F9F2F2C3A2FD}" destId="{E90CD9BE-8E11-4026-8546-9D127FE64CAB}" srcOrd="0" destOrd="0" presId="urn:microsoft.com/office/officeart/2005/8/layout/orgChart1"/>
    <dgm:cxn modelId="{C4344B09-A8E6-6C41-90CC-FC8BF72C980A}" type="presParOf" srcId="{E9B5EE53-CC52-4B51-9FE2-F9F2F2C3A2FD}" destId="{9E56553C-191D-4AC2-AF80-399E50BB6B8B}" srcOrd="1" destOrd="0" presId="urn:microsoft.com/office/officeart/2005/8/layout/orgChart1"/>
    <dgm:cxn modelId="{567CE4F9-FD5A-2440-B2D1-8678A8F206EF}" type="presParOf" srcId="{DEA253A9-88B7-44CA-8DBA-39FBE637D823}" destId="{D4020B08-99B8-49D9-8213-12A403909ABB}" srcOrd="1" destOrd="0" presId="urn:microsoft.com/office/officeart/2005/8/layout/orgChart1"/>
    <dgm:cxn modelId="{47560429-2013-F94C-A1B6-61E6427404ED}" type="presParOf" srcId="{DEA253A9-88B7-44CA-8DBA-39FBE637D823}" destId="{E3528005-BB18-4D64-819D-F3504E9D1AC3}" srcOrd="2" destOrd="0" presId="urn:microsoft.com/office/officeart/2005/8/layout/orgChart1"/>
    <dgm:cxn modelId="{30A775A8-AD6B-B642-BD6B-73807F6BC530}" type="presParOf" srcId="{453526BC-31CD-458D-9C81-4E0A5E9477E5}" destId="{3D3C4290-46B4-4820-944A-AF1260EFFD6D}" srcOrd="2" destOrd="0" presId="urn:microsoft.com/office/officeart/2005/8/layout/orgChart1"/>
    <dgm:cxn modelId="{9CE0DFE7-E598-684B-8432-1C1EB74381C9}" type="presParOf" srcId="{3D3C4290-46B4-4820-944A-AF1260EFFD6D}" destId="{6789DC65-FFD4-4A19-9A1E-5882146E8479}" srcOrd="0" destOrd="0" presId="urn:microsoft.com/office/officeart/2005/8/layout/orgChart1"/>
    <dgm:cxn modelId="{640B52F5-8BBC-D843-BD27-B572A2B2CE5B}" type="presParOf" srcId="{3D3C4290-46B4-4820-944A-AF1260EFFD6D}" destId="{6F513E8C-35B0-4E55-8048-6D0E74B028CB}" srcOrd="1" destOrd="0" presId="urn:microsoft.com/office/officeart/2005/8/layout/orgChart1"/>
    <dgm:cxn modelId="{38F1F445-6A26-5F48-BAE8-D88353538391}" type="presParOf" srcId="{6F513E8C-35B0-4E55-8048-6D0E74B028CB}" destId="{EB818444-5093-4D78-B906-2F4B72A96405}" srcOrd="0" destOrd="0" presId="urn:microsoft.com/office/officeart/2005/8/layout/orgChart1"/>
    <dgm:cxn modelId="{2E7D1895-DD2D-B944-BE3D-9FECA7A8FE0B}" type="presParOf" srcId="{EB818444-5093-4D78-B906-2F4B72A96405}" destId="{7E43BD4F-80CB-4AA9-B8A7-6863DB38057D}" srcOrd="0" destOrd="0" presId="urn:microsoft.com/office/officeart/2005/8/layout/orgChart1"/>
    <dgm:cxn modelId="{361AEEDC-AA81-D74D-B231-E81181E7B155}" type="presParOf" srcId="{EB818444-5093-4D78-B906-2F4B72A96405}" destId="{7CF7F2E9-722B-4BC6-BC1D-B61A6B426E31}" srcOrd="1" destOrd="0" presId="urn:microsoft.com/office/officeart/2005/8/layout/orgChart1"/>
    <dgm:cxn modelId="{CA65892F-C872-D94F-AD77-465016BC9405}" type="presParOf" srcId="{6F513E8C-35B0-4E55-8048-6D0E74B028CB}" destId="{1FC1D97C-3EF3-4E0F-B751-24BE9A7B6852}" srcOrd="1" destOrd="0" presId="urn:microsoft.com/office/officeart/2005/8/layout/orgChart1"/>
    <dgm:cxn modelId="{B9CA8759-B23D-A245-A983-5941AE664846}" type="presParOf" srcId="{6F513E8C-35B0-4E55-8048-6D0E74B028CB}" destId="{4B530DE0-9409-4360-BA24-A29266FA6F2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433BF-553E-45D3-BEF5-2B032833E47F}">
      <dsp:nvSpPr>
        <dsp:cNvPr id="0" name=""/>
        <dsp:cNvSpPr/>
      </dsp:nvSpPr>
      <dsp:spPr>
        <a:xfrm>
          <a:off x="0" y="847530"/>
          <a:ext cx="3835466" cy="451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5076BF-5D93-44C2-B212-4646E44C04BB}">
      <dsp:nvSpPr>
        <dsp:cNvPr id="0" name=""/>
        <dsp:cNvSpPr/>
      </dsp:nvSpPr>
      <dsp:spPr>
        <a:xfrm>
          <a:off x="4520" y="1017994"/>
          <a:ext cx="281767" cy="2817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01D6-3F6E-4164-822A-18FC8253495A}">
      <dsp:nvSpPr>
        <dsp:cNvPr id="0" name=""/>
        <dsp:cNvSpPr/>
      </dsp:nvSpPr>
      <dsp:spPr>
        <a:xfrm>
          <a:off x="0" y="19738"/>
          <a:ext cx="3835466" cy="810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 dirty="0"/>
        </a:p>
      </dsp:txBody>
      <dsp:txXfrm>
        <a:off x="0" y="19738"/>
        <a:ext cx="3835466" cy="810601"/>
      </dsp:txXfrm>
    </dsp:sp>
    <dsp:sp modelId="{7FB5D4F5-A32E-43C0-89A6-5F7CC28726E5}">
      <dsp:nvSpPr>
        <dsp:cNvPr id="0" name=""/>
        <dsp:cNvSpPr/>
      </dsp:nvSpPr>
      <dsp:spPr>
        <a:xfrm>
          <a:off x="4520" y="1636856"/>
          <a:ext cx="281760" cy="2817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2F9DD-F7FA-4E2A-BE1A-3D1723B0B29A}">
      <dsp:nvSpPr>
        <dsp:cNvPr id="0" name=""/>
        <dsp:cNvSpPr/>
      </dsp:nvSpPr>
      <dsp:spPr>
        <a:xfrm>
          <a:off x="273003" y="1449344"/>
          <a:ext cx="3566983" cy="656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Promoción /Difusión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 Página web, Facebook, sesiones informativas.</a:t>
          </a:r>
        </a:p>
      </dsp:txBody>
      <dsp:txXfrm>
        <a:off x="273003" y="1449344"/>
        <a:ext cx="3566983" cy="656783"/>
      </dsp:txXfrm>
    </dsp:sp>
    <dsp:sp modelId="{8F61D415-AFD6-461D-8B3A-36282F385B9F}">
      <dsp:nvSpPr>
        <dsp:cNvPr id="0" name=""/>
        <dsp:cNvSpPr/>
      </dsp:nvSpPr>
      <dsp:spPr>
        <a:xfrm>
          <a:off x="4520" y="2293639"/>
          <a:ext cx="281760" cy="2817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CDBDF-945F-4297-8FF5-B258C4518550}">
      <dsp:nvSpPr>
        <dsp:cNvPr id="0" name=""/>
        <dsp:cNvSpPr/>
      </dsp:nvSpPr>
      <dsp:spPr>
        <a:xfrm>
          <a:off x="273003" y="2106128"/>
          <a:ext cx="3566983" cy="656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Atención Alumnos</a:t>
          </a:r>
          <a:endParaRPr lang="es-MX" sz="1600" kern="1200" dirty="0">
            <a:solidFill>
              <a:srgbClr val="C00000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273003" y="2106128"/>
        <a:ext cx="3566983" cy="656783"/>
      </dsp:txXfrm>
    </dsp:sp>
    <dsp:sp modelId="{A14761DC-EEC3-4CEF-B296-87C46BAE25A0}">
      <dsp:nvSpPr>
        <dsp:cNvPr id="0" name=""/>
        <dsp:cNvSpPr/>
      </dsp:nvSpPr>
      <dsp:spPr>
        <a:xfrm>
          <a:off x="3973077" y="859749"/>
          <a:ext cx="3884598" cy="451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44544B-2388-4749-B8DD-C134073C30C7}">
      <dsp:nvSpPr>
        <dsp:cNvPr id="0" name=""/>
        <dsp:cNvSpPr/>
      </dsp:nvSpPr>
      <dsp:spPr>
        <a:xfrm>
          <a:off x="4056326" y="980065"/>
          <a:ext cx="281767" cy="2817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6B162D-4B9F-421F-90D8-2C494CDF709E}">
      <dsp:nvSpPr>
        <dsp:cNvPr id="0" name=""/>
        <dsp:cNvSpPr/>
      </dsp:nvSpPr>
      <dsp:spPr>
        <a:xfrm>
          <a:off x="4056326" y="0"/>
          <a:ext cx="3835466" cy="810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 dirty="0"/>
        </a:p>
      </dsp:txBody>
      <dsp:txXfrm>
        <a:off x="4056326" y="0"/>
        <a:ext cx="3835466" cy="810601"/>
      </dsp:txXfrm>
    </dsp:sp>
    <dsp:sp modelId="{C7C716EB-B822-4A5A-AEDD-6ECB90BE26D3}">
      <dsp:nvSpPr>
        <dsp:cNvPr id="0" name=""/>
        <dsp:cNvSpPr/>
      </dsp:nvSpPr>
      <dsp:spPr>
        <a:xfrm>
          <a:off x="3966228" y="1636856"/>
          <a:ext cx="281760" cy="2817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8E27B-C2FE-4F9F-9378-DA785F2AA4BD}">
      <dsp:nvSpPr>
        <dsp:cNvPr id="0" name=""/>
        <dsp:cNvSpPr/>
      </dsp:nvSpPr>
      <dsp:spPr>
        <a:xfrm>
          <a:off x="4222304" y="2275841"/>
          <a:ext cx="3566983" cy="656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Proceso de intercambio: Primavera, Verano, Otoño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latin typeface="Helvetica" panose="020B0604020202020204" pitchFamily="34" charset="0"/>
              <a:cs typeface="Helvetica" panose="020B0604020202020204" pitchFamily="34" charset="0"/>
            </a:rPr>
            <a:t>Recepción de solicitudes.</a:t>
          </a:r>
          <a:endParaRPr lang="es-MX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latin typeface="Helvetica" panose="020B0604020202020204" pitchFamily="34" charset="0"/>
              <a:cs typeface="Helvetica" panose="020B0604020202020204" pitchFamily="34" charset="0"/>
            </a:rPr>
            <a:t> Selección de alumnos.</a:t>
          </a:r>
          <a:endParaRPr lang="es-MX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latin typeface="Helvetica" panose="020B0604020202020204" pitchFamily="34" charset="0"/>
              <a:cs typeface="Helvetica" panose="020B0604020202020204" pitchFamily="34" charset="0"/>
            </a:rPr>
            <a:t>Envío de documentos al extranjero.</a:t>
          </a:r>
          <a:endParaRPr lang="es-MX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latin typeface="Helvetica" panose="020B0604020202020204" pitchFamily="34" charset="0"/>
              <a:cs typeface="Helvetica" panose="020B0604020202020204" pitchFamily="34" charset="0"/>
            </a:rPr>
            <a:t>Sesión informativa (Salida) y de bienvenida.</a:t>
          </a:r>
          <a:endParaRPr lang="es-MX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latin typeface="Helvetica" panose="020B0604020202020204" pitchFamily="34" charset="0"/>
              <a:cs typeface="Helvetica" panose="020B0604020202020204" pitchFamily="34" charset="0"/>
            </a:rPr>
            <a:t>Envío de cartas de aceptación.</a:t>
          </a:r>
          <a:endParaRPr lang="es-MX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latin typeface="Helvetica" panose="020B0604020202020204" pitchFamily="34" charset="0"/>
              <a:cs typeface="Helvetica" panose="020B0604020202020204" pitchFamily="34" charset="0"/>
            </a:rPr>
            <a:t>Envío y/ o recepción de calificaciones.</a:t>
          </a:r>
          <a:endParaRPr lang="es-MX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latin typeface="Helvetica" panose="020B0604020202020204" pitchFamily="34" charset="0"/>
              <a:cs typeface="Helvetica" panose="020B0604020202020204" pitchFamily="34" charset="0"/>
            </a:rPr>
            <a:t>Contacto continuo con contrapartes.</a:t>
          </a:r>
          <a:endParaRPr lang="es-MX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>
              <a:latin typeface="Helvetica" panose="020B0604020202020204" pitchFamily="34" charset="0"/>
              <a:cs typeface="Helvetica" panose="020B0604020202020204" pitchFamily="34" charset="0"/>
            </a:rPr>
            <a:t>Becas de movilidad</a:t>
          </a:r>
          <a:r>
            <a:rPr lang="es-MX" sz="1400" kern="1200" dirty="0" smtClean="0"/>
            <a:t>.</a:t>
          </a:r>
          <a:endParaRPr lang="es-MX" sz="1400" kern="1200" dirty="0"/>
        </a:p>
      </dsp:txBody>
      <dsp:txXfrm>
        <a:off x="4222304" y="2275841"/>
        <a:ext cx="3566983" cy="6567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9DC65-FFD4-4A19-9A1E-5882146E8479}">
      <dsp:nvSpPr>
        <dsp:cNvPr id="0" name=""/>
        <dsp:cNvSpPr/>
      </dsp:nvSpPr>
      <dsp:spPr>
        <a:xfrm>
          <a:off x="4043198" y="942901"/>
          <a:ext cx="122401" cy="536234"/>
        </a:xfrm>
        <a:custGeom>
          <a:avLst/>
          <a:gdLst/>
          <a:ahLst/>
          <a:cxnLst/>
          <a:rect l="0" t="0" r="0" b="0"/>
          <a:pathLst>
            <a:path>
              <a:moveTo>
                <a:pt x="118129" y="0"/>
              </a:moveTo>
              <a:lnTo>
                <a:pt x="118129" y="517521"/>
              </a:lnTo>
              <a:lnTo>
                <a:pt x="0" y="517521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33FC8-65CE-498E-8D66-F01AAC3319B6}">
      <dsp:nvSpPr>
        <dsp:cNvPr id="0" name=""/>
        <dsp:cNvSpPr/>
      </dsp:nvSpPr>
      <dsp:spPr>
        <a:xfrm>
          <a:off x="4165600" y="942901"/>
          <a:ext cx="3581638" cy="1072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913"/>
              </a:lnTo>
              <a:lnTo>
                <a:pt x="3456652" y="916913"/>
              </a:lnTo>
              <a:lnTo>
                <a:pt x="3456652" y="103504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714D6-D5D9-44E1-8EAD-FB2E8926711C}">
      <dsp:nvSpPr>
        <dsp:cNvPr id="0" name=""/>
        <dsp:cNvSpPr/>
      </dsp:nvSpPr>
      <dsp:spPr>
        <a:xfrm>
          <a:off x="4165600" y="942901"/>
          <a:ext cx="2171108" cy="1072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913"/>
              </a:lnTo>
              <a:lnTo>
                <a:pt x="2095344" y="916913"/>
              </a:lnTo>
              <a:lnTo>
                <a:pt x="2095344" y="103504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72D50-1026-4F17-9171-5F1735E65DD5}">
      <dsp:nvSpPr>
        <dsp:cNvPr id="0" name=""/>
        <dsp:cNvSpPr/>
      </dsp:nvSpPr>
      <dsp:spPr>
        <a:xfrm>
          <a:off x="4165600" y="942901"/>
          <a:ext cx="710184" cy="1079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3826"/>
              </a:lnTo>
              <a:lnTo>
                <a:pt x="680653" y="1123826"/>
              </a:lnTo>
              <a:lnTo>
                <a:pt x="680653" y="1241956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502F34-42E5-4724-BD6F-5A844A718849}">
      <dsp:nvSpPr>
        <dsp:cNvPr id="0" name=""/>
        <dsp:cNvSpPr/>
      </dsp:nvSpPr>
      <dsp:spPr>
        <a:xfrm>
          <a:off x="3405021" y="942901"/>
          <a:ext cx="760578" cy="1072469"/>
        </a:xfrm>
        <a:custGeom>
          <a:avLst/>
          <a:gdLst/>
          <a:ahLst/>
          <a:cxnLst/>
          <a:rect l="0" t="0" r="0" b="0"/>
          <a:pathLst>
            <a:path>
              <a:moveTo>
                <a:pt x="734037" y="0"/>
              </a:moveTo>
              <a:lnTo>
                <a:pt x="734037" y="916913"/>
              </a:lnTo>
              <a:lnTo>
                <a:pt x="0" y="916913"/>
              </a:lnTo>
              <a:lnTo>
                <a:pt x="0" y="103504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D26F4-478C-42AC-AA60-229AD641C991}">
      <dsp:nvSpPr>
        <dsp:cNvPr id="0" name=""/>
        <dsp:cNvSpPr/>
      </dsp:nvSpPr>
      <dsp:spPr>
        <a:xfrm>
          <a:off x="1994491" y="942901"/>
          <a:ext cx="2171108" cy="1072469"/>
        </a:xfrm>
        <a:custGeom>
          <a:avLst/>
          <a:gdLst/>
          <a:ahLst/>
          <a:cxnLst/>
          <a:rect l="0" t="0" r="0" b="0"/>
          <a:pathLst>
            <a:path>
              <a:moveTo>
                <a:pt x="2095344" y="0"/>
              </a:moveTo>
              <a:lnTo>
                <a:pt x="2095344" y="916913"/>
              </a:lnTo>
              <a:lnTo>
                <a:pt x="0" y="916913"/>
              </a:lnTo>
              <a:lnTo>
                <a:pt x="0" y="103504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2EBE8-B9E6-45D7-96EF-4E1173D18306}">
      <dsp:nvSpPr>
        <dsp:cNvPr id="0" name=""/>
        <dsp:cNvSpPr/>
      </dsp:nvSpPr>
      <dsp:spPr>
        <a:xfrm>
          <a:off x="583961" y="942901"/>
          <a:ext cx="3581638" cy="1072469"/>
        </a:xfrm>
        <a:custGeom>
          <a:avLst/>
          <a:gdLst/>
          <a:ahLst/>
          <a:cxnLst/>
          <a:rect l="0" t="0" r="0" b="0"/>
          <a:pathLst>
            <a:path>
              <a:moveTo>
                <a:pt x="3456652" y="0"/>
              </a:moveTo>
              <a:lnTo>
                <a:pt x="3456652" y="916913"/>
              </a:lnTo>
              <a:lnTo>
                <a:pt x="0" y="916913"/>
              </a:lnTo>
              <a:lnTo>
                <a:pt x="0" y="1035043"/>
              </a:lnTo>
            </a:path>
          </a:pathLst>
        </a:cu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691D38-9F86-4786-8725-0D863DD30940}">
      <dsp:nvSpPr>
        <dsp:cNvPr id="0" name=""/>
        <dsp:cNvSpPr/>
      </dsp:nvSpPr>
      <dsp:spPr>
        <a:xfrm>
          <a:off x="3582736" y="360038"/>
          <a:ext cx="1165727" cy="582863"/>
        </a:xfrm>
        <a:prstGeom prst="rect">
          <a:avLst/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Jefatura de Comunicación Social</a:t>
          </a:r>
        </a:p>
      </dsp:txBody>
      <dsp:txXfrm>
        <a:off x="3582736" y="360038"/>
        <a:ext cx="1165727" cy="582863"/>
      </dsp:txXfrm>
    </dsp:sp>
    <dsp:sp modelId="{66A31BD3-001F-4A92-A6BF-D16BAD58B2B5}">
      <dsp:nvSpPr>
        <dsp:cNvPr id="0" name=""/>
        <dsp:cNvSpPr/>
      </dsp:nvSpPr>
      <dsp:spPr>
        <a:xfrm>
          <a:off x="1097" y="2015370"/>
          <a:ext cx="1165727" cy="2073420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Coordinación de Medios Electrónicos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Administración de plataformas web: portal, blogs y micrositios.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Coordinador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Asesor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Editor y analista de métricas web y redes sociales</a:t>
          </a:r>
          <a:endParaRPr lang="es-MX" sz="1000" kern="1200" dirty="0">
            <a:solidFill>
              <a:sysClr val="windowText" lastClr="000000"/>
            </a:solidFill>
            <a:latin typeface="Helvetica"/>
            <a:ea typeface="+mn-ea"/>
            <a:cs typeface="+mn-cs"/>
          </a:endParaRPr>
        </a:p>
      </dsp:txBody>
      <dsp:txXfrm>
        <a:off x="1097" y="2015370"/>
        <a:ext cx="1165727" cy="2073420"/>
      </dsp:txXfrm>
    </dsp:sp>
    <dsp:sp modelId="{F0D42D75-DDB5-4F3D-8B48-82FE1C40ABA8}">
      <dsp:nvSpPr>
        <dsp:cNvPr id="0" name=""/>
        <dsp:cNvSpPr/>
      </dsp:nvSpPr>
      <dsp:spPr>
        <a:xfrm>
          <a:off x="1411627" y="2015370"/>
          <a:ext cx="1165727" cy="2349989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Coordinación de Magis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Revista Institucional bimestral impresa y digital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Editor-coordinador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Coeditor web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Editora de fotografía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Diseñadora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000" kern="1200" dirty="0" smtClean="0">
            <a:solidFill>
              <a:sysClr val="windowText" lastClr="000000"/>
            </a:solidFill>
            <a:latin typeface="Helvetica"/>
            <a:ea typeface="+mn-ea"/>
            <a:cs typeface="+mn-cs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*Todos de medio tiempo</a:t>
          </a:r>
          <a:endParaRPr lang="es-MX" sz="800" kern="1200" dirty="0">
            <a:solidFill>
              <a:sysClr val="windowText" lastClr="000000"/>
            </a:solidFill>
            <a:latin typeface="Helvetica"/>
            <a:ea typeface="+mn-ea"/>
            <a:cs typeface="+mn-cs"/>
          </a:endParaRPr>
        </a:p>
      </dsp:txBody>
      <dsp:txXfrm>
        <a:off x="1411627" y="2015370"/>
        <a:ext cx="1165727" cy="2349989"/>
      </dsp:txXfrm>
    </dsp:sp>
    <dsp:sp modelId="{455F668E-4DAD-40EF-B42D-A51CC81B69B3}">
      <dsp:nvSpPr>
        <dsp:cNvPr id="0" name=""/>
        <dsp:cNvSpPr/>
      </dsp:nvSpPr>
      <dsp:spPr>
        <a:xfrm>
          <a:off x="2822157" y="2015370"/>
          <a:ext cx="1165727" cy="2488046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Coordinación de Prensa y Difusión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Difusión de actividades en medios de comunicación y redes sociales, relación con medios.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Coordinadora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Atención a medios y editor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Monitoreo y editora de redes sociales institucionales</a:t>
          </a:r>
          <a:endParaRPr lang="es-MX" sz="1000" kern="1200" dirty="0">
            <a:solidFill>
              <a:sysClr val="windowText" lastClr="000000"/>
            </a:solidFill>
            <a:latin typeface="Helvetica"/>
            <a:ea typeface="+mn-ea"/>
            <a:cs typeface="+mn-cs"/>
          </a:endParaRPr>
        </a:p>
      </dsp:txBody>
      <dsp:txXfrm>
        <a:off x="2822157" y="2015370"/>
        <a:ext cx="1165727" cy="2488046"/>
      </dsp:txXfrm>
    </dsp:sp>
    <dsp:sp modelId="{B06862B2-5DFB-4AC9-9CF5-A9477725E16B}">
      <dsp:nvSpPr>
        <dsp:cNvPr id="0" name=""/>
        <dsp:cNvSpPr/>
      </dsp:nvSpPr>
      <dsp:spPr>
        <a:xfrm>
          <a:off x="4237606" y="2022102"/>
          <a:ext cx="1276354" cy="3543193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Coordinación de Publicidad Universitaria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Desarrollo de campañas publicitarias, herramientas gráficas y visuales para la convocatoria de aspirantes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Coordinadora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- 1Encargado Arte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Diseñadora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Editor de redes sociales publicitarias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1 - Productora de medios audiovisuales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1 –Encargada de gestión de medios publicitarios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Productora editorial y calidad</a:t>
          </a:r>
          <a:endParaRPr lang="es-MX" sz="1000" kern="1200" dirty="0">
            <a:solidFill>
              <a:sysClr val="windowText" lastClr="000000"/>
            </a:solidFill>
            <a:latin typeface="Helvetica"/>
            <a:ea typeface="+mn-ea"/>
            <a:cs typeface="+mn-cs"/>
          </a:endParaRPr>
        </a:p>
      </dsp:txBody>
      <dsp:txXfrm>
        <a:off x="4237606" y="2022102"/>
        <a:ext cx="1276354" cy="3543193"/>
      </dsp:txXfrm>
    </dsp:sp>
    <dsp:sp modelId="{33095AE3-11C2-474D-B187-6DEE5F49676E}">
      <dsp:nvSpPr>
        <dsp:cNvPr id="0" name=""/>
        <dsp:cNvSpPr/>
      </dsp:nvSpPr>
      <dsp:spPr>
        <a:xfrm>
          <a:off x="5753845" y="2015370"/>
          <a:ext cx="1165727" cy="3549925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Coordinación de Servicios de Información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Información y comunicación interna: Cruce, agenda, pantallas, tableros, mupis, plataformas Intranet y Colaboración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Coordinadora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Encargada de planeación y gestión de contenidos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Editor de Cruce y medios internos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Editora de comunicación interna y  reportera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- 2 Fotógrafos y editores multimedia</a:t>
          </a:r>
          <a:endParaRPr lang="es-MX" sz="1000" kern="1200" dirty="0">
            <a:solidFill>
              <a:sysClr val="windowText" lastClr="000000"/>
            </a:solidFill>
            <a:latin typeface="Helvetica"/>
            <a:ea typeface="+mn-ea"/>
            <a:cs typeface="+mn-cs"/>
          </a:endParaRPr>
        </a:p>
      </dsp:txBody>
      <dsp:txXfrm>
        <a:off x="5753845" y="2015370"/>
        <a:ext cx="1165727" cy="3549925"/>
      </dsp:txXfrm>
    </dsp:sp>
    <dsp:sp modelId="{E90CD9BE-8E11-4026-8546-9D127FE64CAB}">
      <dsp:nvSpPr>
        <dsp:cNvPr id="0" name=""/>
        <dsp:cNvSpPr/>
      </dsp:nvSpPr>
      <dsp:spPr>
        <a:xfrm>
          <a:off x="7164375" y="2015370"/>
          <a:ext cx="1165727" cy="1840514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Coordinación de Diferenciación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Desarrollo de conceptos y líneas de diferenciación para la narrativa de comunicación, lineamientos de arte para herramientas de comunicación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0" kern="1200" dirty="0" smtClean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- 1 Coordinadora</a:t>
          </a:r>
          <a:endParaRPr lang="es-MX" sz="1000" b="0" kern="1200" dirty="0">
            <a:solidFill>
              <a:sysClr val="windowText" lastClr="000000"/>
            </a:solidFill>
            <a:latin typeface="Helvetica"/>
            <a:ea typeface="+mn-ea"/>
            <a:cs typeface="+mn-cs"/>
          </a:endParaRPr>
        </a:p>
      </dsp:txBody>
      <dsp:txXfrm>
        <a:off x="7164375" y="2015370"/>
        <a:ext cx="1165727" cy="1840514"/>
      </dsp:txXfrm>
    </dsp:sp>
    <dsp:sp modelId="{7E43BD4F-80CB-4AA9-B8A7-6863DB38057D}">
      <dsp:nvSpPr>
        <dsp:cNvPr id="0" name=""/>
        <dsp:cNvSpPr/>
      </dsp:nvSpPr>
      <dsp:spPr>
        <a:xfrm>
          <a:off x="2877471" y="1187704"/>
          <a:ext cx="1165727" cy="582863"/>
        </a:xfrm>
        <a:prstGeom prst="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>
              <a:solidFill>
                <a:sysClr val="windowText" lastClr="000000"/>
              </a:solidFill>
              <a:latin typeface="Helvetica"/>
              <a:ea typeface="+mn-ea"/>
              <a:cs typeface="+mn-cs"/>
            </a:rPr>
            <a:t>Asistente Administrativa</a:t>
          </a:r>
        </a:p>
      </dsp:txBody>
      <dsp:txXfrm>
        <a:off x="2877471" y="1187704"/>
        <a:ext cx="1165727" cy="582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/>
              </a:defRPr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/>
              </a:defRPr>
            </a:lvl1pPr>
          </a:lstStyle>
          <a:p>
            <a:fld id="{9A22F700-D015-2142-B434-56A57D3756F6}" type="datetimeFigureOut">
              <a:rPr lang="es-ES" smtClean="0"/>
              <a:pPr/>
              <a:t>13/11/14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/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/>
              </a:defRPr>
            </a:lvl1pPr>
          </a:lstStyle>
          <a:p>
            <a:fld id="{DA2F5EA3-AA7F-EA4C-A455-83052AA4FCB7}" type="slidenum">
              <a:rPr lang="es-ES" smtClean="0"/>
              <a:pPr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563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A39A-DF96-4EF9-8860-CAA4D7E4327F}" type="datetimeFigureOut">
              <a:rPr lang="es-MX" smtClean="0"/>
              <a:t>13/11/14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95-E5C2-459A-8FD3-D787D66B041E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340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A39A-DF96-4EF9-8860-CAA4D7E4327F}" type="datetimeFigureOut">
              <a:rPr lang="es-MX" smtClean="0"/>
              <a:t>13/11/14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95-E5C2-459A-8FD3-D787D66B041E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822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A39A-DF96-4EF9-8860-CAA4D7E4327F}" type="datetimeFigureOut">
              <a:rPr lang="es-MX" smtClean="0"/>
              <a:t>13/11/14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95-E5C2-459A-8FD3-D787D66B041E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147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A39A-DF96-4EF9-8860-CAA4D7E4327F}" type="datetimeFigureOut">
              <a:rPr lang="es-MX" smtClean="0"/>
              <a:t>13/11/14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95-E5C2-459A-8FD3-D787D66B041E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737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A39A-DF96-4EF9-8860-CAA4D7E4327F}" type="datetimeFigureOut">
              <a:rPr lang="es-MX" smtClean="0"/>
              <a:t>13/11/14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95-E5C2-459A-8FD3-D787D66B041E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1711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A39A-DF96-4EF9-8860-CAA4D7E4327F}" type="datetimeFigureOut">
              <a:rPr lang="es-MX" smtClean="0"/>
              <a:t>13/11/14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95-E5C2-459A-8FD3-D787D66B041E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325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A39A-DF96-4EF9-8860-CAA4D7E4327F}" type="datetimeFigureOut">
              <a:rPr lang="es-MX" smtClean="0"/>
              <a:t>13/11/14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95-E5C2-459A-8FD3-D787D66B041E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650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A39A-DF96-4EF9-8860-CAA4D7E4327F}" type="datetimeFigureOut">
              <a:rPr lang="es-MX" smtClean="0"/>
              <a:t>13/11/14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95-E5C2-459A-8FD3-D787D66B041E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75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A39A-DF96-4EF9-8860-CAA4D7E4327F}" type="datetimeFigureOut">
              <a:rPr lang="es-MX" smtClean="0"/>
              <a:t>13/11/14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95-E5C2-459A-8FD3-D787D66B041E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569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A39A-DF96-4EF9-8860-CAA4D7E4327F}" type="datetimeFigureOut">
              <a:rPr lang="es-MX" smtClean="0"/>
              <a:t>13/11/14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95-E5C2-459A-8FD3-D787D66B041E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082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A39A-DF96-4EF9-8860-CAA4D7E4327F}" type="datetimeFigureOut">
              <a:rPr lang="es-MX" smtClean="0"/>
              <a:t>13/11/14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95-E5C2-459A-8FD3-D787D66B041E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58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20CDA39A-DF96-4EF9-8860-CAA4D7E4327F}" type="datetimeFigureOut">
              <a:rPr lang="es-MX" smtClean="0"/>
              <a:pPr/>
              <a:t>13/11/14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00ECDE95-E5C2-459A-8FD3-D787D66B041E}" type="slidenum">
              <a:rPr lang="es-MX" smtClean="0"/>
              <a:pPr/>
              <a:t>‹Nr.›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2918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51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51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51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51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51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51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51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51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4" Type="http://schemas.openxmlformats.org/officeDocument/2006/relationships/image" Target="../media/image5.jpeg"/><Relationship Id="rId5" Type="http://schemas.openxmlformats.org/officeDocument/2006/relationships/image" Target="../media/image152.jpeg"/><Relationship Id="rId6" Type="http://schemas.openxmlformats.org/officeDocument/2006/relationships/image" Target="../media/image153.jpeg"/><Relationship Id="rId7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6.jpe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12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9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png"/><Relationship Id="rId8" Type="http://schemas.openxmlformats.org/officeDocument/2006/relationships/image" Target="../media/image48.jpeg"/><Relationship Id="rId9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jpeg"/><Relationship Id="rId9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60.jpeg"/><Relationship Id="rId9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2.jp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g"/><Relationship Id="rId9" Type="http://schemas.openxmlformats.org/officeDocument/2006/relationships/image" Target="../media/image67.png"/><Relationship Id="rId1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8.jp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71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71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7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7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6" Type="http://schemas.openxmlformats.org/officeDocument/2006/relationships/image" Target="../media/image78.jpeg"/><Relationship Id="rId7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71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71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71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7" Type="http://schemas.openxmlformats.org/officeDocument/2006/relationships/image" Target="../media/image85.jpeg"/><Relationship Id="rId8" Type="http://schemas.openxmlformats.org/officeDocument/2006/relationships/image" Target="../media/image86.jpeg"/><Relationship Id="rId9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image" Target="../media/image91.jpeg"/><Relationship Id="rId8" Type="http://schemas.openxmlformats.org/officeDocument/2006/relationships/image" Target="../media/image92.jpeg"/><Relationship Id="rId9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6" Type="http://schemas.openxmlformats.org/officeDocument/2006/relationships/image" Target="../media/image96.jpeg"/><Relationship Id="rId7" Type="http://schemas.openxmlformats.org/officeDocument/2006/relationships/image" Target="../media/image11.jpeg"/><Relationship Id="rId8" Type="http://schemas.openxmlformats.org/officeDocument/2006/relationships/image" Target="../media/image97.jpeg"/><Relationship Id="rId9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7" Type="http://schemas.openxmlformats.org/officeDocument/2006/relationships/image" Target="../media/image104.jpeg"/><Relationship Id="rId8" Type="http://schemas.openxmlformats.org/officeDocument/2006/relationships/image" Target="../media/image2.jpeg"/><Relationship Id="rId9" Type="http://schemas.openxmlformats.org/officeDocument/2006/relationships/image" Target="../media/image71.emf"/><Relationship Id="rId10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0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6" Type="http://schemas.openxmlformats.org/officeDocument/2006/relationships/image" Target="../media/image124.jpeg"/><Relationship Id="rId7" Type="http://schemas.openxmlformats.org/officeDocument/2006/relationships/image" Target="../media/image125.jpeg"/><Relationship Id="rId8" Type="http://schemas.openxmlformats.org/officeDocument/2006/relationships/image" Target="../media/image126.jpeg"/><Relationship Id="rId9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2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3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Relationship Id="rId3" Type="http://schemas.openxmlformats.org/officeDocument/2006/relationships/image" Target="../media/image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Relationship Id="rId3" Type="http://schemas.openxmlformats.org/officeDocument/2006/relationships/image" Target="../media/image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35.jpeg"/><Relationship Id="rId5" Type="http://schemas.openxmlformats.org/officeDocument/2006/relationships/image" Target="../media/image136.jpeg"/><Relationship Id="rId6" Type="http://schemas.openxmlformats.org/officeDocument/2006/relationships/image" Target="../media/image137.jpeg"/><Relationship Id="rId7" Type="http://schemas.openxmlformats.org/officeDocument/2006/relationships/image" Target="../media/image138.jpeg"/><Relationship Id="rId8" Type="http://schemas.openxmlformats.org/officeDocument/2006/relationships/image" Target="../media/image139.jpeg"/><Relationship Id="rId9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0.jpeg"/><Relationship Id="rId5" Type="http://schemas.openxmlformats.org/officeDocument/2006/relationships/image" Target="../media/image141.jpeg"/><Relationship Id="rId6" Type="http://schemas.openxmlformats.org/officeDocument/2006/relationships/image" Target="../media/image142.jpeg"/><Relationship Id="rId7" Type="http://schemas.openxmlformats.org/officeDocument/2006/relationships/image" Target="../media/image143.jpeg"/><Relationship Id="rId8" Type="http://schemas.openxmlformats.org/officeDocument/2006/relationships/image" Target="../media/image144.jpeg"/><Relationship Id="rId9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46.jpeg"/><Relationship Id="rId5" Type="http://schemas.openxmlformats.org/officeDocument/2006/relationships/image" Target="../media/image147.jpeg"/><Relationship Id="rId6" Type="http://schemas.openxmlformats.org/officeDocument/2006/relationships/image" Target="../media/image148.jpeg"/><Relationship Id="rId7" Type="http://schemas.openxmlformats.org/officeDocument/2006/relationships/image" Target="../media/image149.jpeg"/><Relationship Id="rId8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ortad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" y="-747464"/>
            <a:ext cx="12122791" cy="936761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2133600" cy="21336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074476" y="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 descr="egresados_curv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757" y="1262523"/>
            <a:ext cx="4427537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upo 24"/>
          <p:cNvGrpSpPr>
            <a:grpSpLocks/>
          </p:cNvGrpSpPr>
          <p:nvPr/>
        </p:nvGrpSpPr>
        <p:grpSpPr bwMode="auto">
          <a:xfrm>
            <a:off x="7104112" y="3933056"/>
            <a:ext cx="2520952" cy="971550"/>
            <a:chOff x="5144681" y="368280"/>
            <a:chExt cx="2519999" cy="971999"/>
          </a:xfrm>
        </p:grpSpPr>
        <p:sp>
          <p:nvSpPr>
            <p:cNvPr id="27" name="Rectángulo redondeado 26"/>
            <p:cNvSpPr/>
            <p:nvPr/>
          </p:nvSpPr>
          <p:spPr>
            <a:xfrm>
              <a:off x="5144682" y="368280"/>
              <a:ext cx="2519998" cy="971999"/>
            </a:xfrm>
            <a:prstGeom prst="roundRect">
              <a:avLst/>
            </a:prstGeom>
            <a:solidFill>
              <a:srgbClr val="7090B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ángulo 27"/>
            <p:cNvSpPr/>
            <p:nvPr/>
          </p:nvSpPr>
          <p:spPr>
            <a:xfrm>
              <a:off x="5144681" y="415927"/>
              <a:ext cx="2424784" cy="8767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0" tIns="114300" rIns="114300" bIns="11430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</a:pPr>
              <a:r>
                <a:rPr lang="es-MX" sz="2800" dirty="0">
                  <a:solidFill>
                    <a:schemeClr val="tx1"/>
                  </a:solidFill>
                  <a:latin typeface="Helvetica"/>
                  <a:ea typeface="ＭＳ Ｐゴシック" charset="0"/>
                  <a:cs typeface="ＭＳ Ｐゴシック" charset="0"/>
                </a:rPr>
                <a:t>“vive” un plan de estudios</a:t>
              </a:r>
            </a:p>
          </p:txBody>
        </p:sp>
      </p:grpSp>
      <p:grpSp>
        <p:nvGrpSpPr>
          <p:cNvPr id="29" name="Grupo 30"/>
          <p:cNvGrpSpPr>
            <a:grpSpLocks/>
          </p:cNvGrpSpPr>
          <p:nvPr/>
        </p:nvGrpSpPr>
        <p:grpSpPr bwMode="auto">
          <a:xfrm>
            <a:off x="6672064" y="2276872"/>
            <a:ext cx="2519363" cy="971550"/>
            <a:chOff x="4915037" y="368280"/>
            <a:chExt cx="2519998" cy="971999"/>
          </a:xfrm>
        </p:grpSpPr>
        <p:sp>
          <p:nvSpPr>
            <p:cNvPr id="30" name="Rectángulo redondeado 29"/>
            <p:cNvSpPr/>
            <p:nvPr/>
          </p:nvSpPr>
          <p:spPr>
            <a:xfrm>
              <a:off x="4915037" y="368280"/>
              <a:ext cx="2519998" cy="971999"/>
            </a:xfrm>
            <a:prstGeom prst="roundRect">
              <a:avLst/>
            </a:prstGeom>
            <a:solidFill>
              <a:srgbClr val="7090B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ángulo 30"/>
            <p:cNvSpPr/>
            <p:nvPr/>
          </p:nvSpPr>
          <p:spPr>
            <a:xfrm>
              <a:off x="4915039" y="415927"/>
              <a:ext cx="2424724" cy="8767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0" tIns="114300" rIns="114300" bIns="1143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3000" dirty="0">
                  <a:solidFill>
                    <a:schemeClr val="tx1"/>
                  </a:solidFill>
                  <a:latin typeface="Helvetica"/>
                </a:rPr>
                <a:t>Aporta para su mejora</a:t>
              </a:r>
            </a:p>
          </p:txBody>
        </p:sp>
      </p:grpSp>
      <p:sp>
        <p:nvSpPr>
          <p:cNvPr id="38" name="Título 2"/>
          <p:cNvSpPr txBox="1">
            <a:spLocks/>
          </p:cNvSpPr>
          <p:nvPr/>
        </p:nvSpPr>
        <p:spPr bwMode="auto">
          <a:xfrm>
            <a:off x="655894" y="15127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s-MX" sz="4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Cerrar ciclos…</a:t>
            </a:r>
          </a:p>
        </p:txBody>
      </p:sp>
    </p:spTree>
    <p:extLst>
      <p:ext uri="{BB962C8B-B14F-4D97-AF65-F5344CB8AC3E}">
        <p14:creationId xmlns:p14="http://schemas.microsoft.com/office/powerpoint/2010/main" val="1379465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11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928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1560512" y="227211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ctr"/>
            <a:r>
              <a:rPr lang="es-MX" sz="4500" b="1" dirty="0" smtClean="0">
                <a:solidFill>
                  <a:schemeClr val="accent1">
                    <a:lumMod val="50000"/>
                  </a:schemeClr>
                </a:solidFill>
              </a:rPr>
              <a:t>COORDINACIÓN DE VINCULACIÓN</a:t>
            </a:r>
            <a:endParaRPr lang="es-MX" sz="45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7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11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928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7488" y="404664"/>
            <a:ext cx="6335712" cy="95091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s-ES_tradnl" sz="3600" dirty="0">
                <a:solidFill>
                  <a:srgbClr val="1F4E79"/>
                </a:solidFill>
                <a:ea typeface="ＭＳ Ｐゴシック" charset="0"/>
              </a:rPr>
              <a:t/>
            </a:r>
            <a:br>
              <a:rPr lang="es-ES_tradnl" sz="3600" dirty="0">
                <a:solidFill>
                  <a:srgbClr val="1F4E79"/>
                </a:solidFill>
                <a:ea typeface="ＭＳ Ｐゴシック" charset="0"/>
              </a:rPr>
            </a:br>
            <a:r>
              <a:rPr lang="es-MX" sz="2800" b="1" dirty="0">
                <a:solidFill>
                  <a:srgbClr val="1F4E79"/>
                </a:solidFill>
                <a:ea typeface="ＭＳ Ｐゴシック" charset="0"/>
              </a:rPr>
              <a:t>¿Cuál es la razón de existir de la oficina? Objetivos.</a:t>
            </a:r>
            <a:endParaRPr lang="es-ES_tradnl" sz="2800" b="1" dirty="0">
              <a:solidFill>
                <a:srgbClr val="1F4E79"/>
              </a:solidFill>
              <a:ea typeface="ＭＳ Ｐゴシック" charset="0"/>
            </a:endParaRPr>
          </a:p>
        </p:txBody>
      </p:sp>
      <p:sp>
        <p:nvSpPr>
          <p:cNvPr id="9" name="Marcador de contenido 1"/>
          <p:cNvSpPr>
            <a:spLocks noGrp="1"/>
          </p:cNvSpPr>
          <p:nvPr>
            <p:ph idx="1"/>
          </p:nvPr>
        </p:nvSpPr>
        <p:spPr>
          <a:xfrm>
            <a:off x="3071664" y="1846114"/>
            <a:ext cx="5891361" cy="4233862"/>
          </a:xfrm>
        </p:spPr>
        <p:txBody>
          <a:bodyPr>
            <a:normAutofit/>
          </a:bodyPr>
          <a:lstStyle/>
          <a:p>
            <a:pPr marL="0" indent="0" algn="just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Apoyar y dar seguimiento a las distintas </a:t>
            </a:r>
            <a:r>
              <a:rPr lang="es-MX" sz="1800" dirty="0" smtClean="0">
                <a:solidFill>
                  <a:srgbClr val="1F4E79"/>
                </a:solidFill>
                <a:ea typeface="ＭＳ Ｐゴシック" charset="0"/>
              </a:rPr>
              <a:t>dependencias </a:t>
            </a: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que realizan tareas de </a:t>
            </a:r>
            <a:r>
              <a:rPr lang="es-MX" sz="1800" dirty="0" smtClean="0">
                <a:solidFill>
                  <a:srgbClr val="1F4E79"/>
                </a:solidFill>
                <a:ea typeface="ＭＳ Ｐゴシック" charset="0"/>
              </a:rPr>
              <a:t>vinculación</a:t>
            </a: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, incrementando la articulación de sus esfuerzos y buscando que aumenten su contundencia y los impactos sociales. </a:t>
            </a:r>
          </a:p>
          <a:p>
            <a:pPr marL="0" indent="0" algn="just"/>
            <a:endParaRPr lang="es-MX" sz="1800" b="1" dirty="0">
              <a:solidFill>
                <a:srgbClr val="1F4E79"/>
              </a:solidFill>
              <a:ea typeface="ＭＳ Ｐゴシック" charset="0"/>
            </a:endParaRPr>
          </a:p>
          <a:p>
            <a:pPr marL="0" indent="0" algn="just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Impulsar la realización de las mejores prácticas relacionadas con la vinculación y aprovechar las buenas experiencias que realizan distintas dependencias. </a:t>
            </a:r>
          </a:p>
          <a:p>
            <a:pPr marL="0" indent="0" algn="just">
              <a:buFontTx/>
              <a:buNone/>
            </a:pPr>
            <a:endParaRPr lang="es-MX" sz="18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 algn="just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Realimentar las prácticas que se realizan en relación con la vinculación e informar a las autoridades competentes sobre los hallazgos que posibiliten un mejoramiento de estas prácticas. </a:t>
            </a:r>
          </a:p>
        </p:txBody>
      </p:sp>
    </p:spTree>
    <p:extLst>
      <p:ext uri="{BB962C8B-B14F-4D97-AF65-F5344CB8AC3E}">
        <p14:creationId xmlns:p14="http://schemas.microsoft.com/office/powerpoint/2010/main" val="257125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11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928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199456" y="332656"/>
            <a:ext cx="6904038" cy="1492250"/>
          </a:xfrm>
        </p:spPr>
        <p:txBody>
          <a:bodyPr/>
          <a:lstStyle/>
          <a:p>
            <a:pPr algn="l" eaLnBrk="1" hangingPunct="1"/>
            <a:r>
              <a:rPr lang="es-MX" sz="2800" b="1" dirty="0">
                <a:solidFill>
                  <a:srgbClr val="1F4E79"/>
                </a:solidFill>
                <a:ea typeface="ＭＳ Ｐゴシック" charset="0"/>
              </a:rPr>
              <a:t>¿Cuáles son sus principales tareas?  Funciones.</a:t>
            </a:r>
            <a:endParaRPr lang="es-ES_tradnl" sz="2400" b="1" dirty="0">
              <a:solidFill>
                <a:srgbClr val="1F4E79"/>
              </a:solidFill>
              <a:ea typeface="ＭＳ Ｐゴシック" charset="0"/>
            </a:endParaRPr>
          </a:p>
        </p:txBody>
      </p:sp>
      <p:sp>
        <p:nvSpPr>
          <p:cNvPr id="7" name="Marcador de contenido 1"/>
          <p:cNvSpPr>
            <a:spLocks noGrp="1"/>
          </p:cNvSpPr>
          <p:nvPr>
            <p:ph idx="1"/>
          </p:nvPr>
        </p:nvSpPr>
        <p:spPr>
          <a:xfrm>
            <a:off x="2927648" y="1700808"/>
            <a:ext cx="6768752" cy="4310501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Sistematizar la información relacionada con los </a:t>
            </a:r>
            <a:r>
              <a:rPr lang="es-MX" sz="1800" dirty="0" smtClean="0">
                <a:solidFill>
                  <a:srgbClr val="1F4E79"/>
                </a:solidFill>
                <a:ea typeface="ＭＳ Ｐゴシック" charset="0"/>
              </a:rPr>
              <a:t>proyectos </a:t>
            </a: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y actividades de la vinculación para el </a:t>
            </a:r>
            <a:r>
              <a:rPr lang="es-MX" sz="1800" dirty="0" smtClean="0">
                <a:solidFill>
                  <a:srgbClr val="1F4E79"/>
                </a:solidFill>
                <a:ea typeface="ＭＳ Ｐゴシック" charset="0"/>
              </a:rPr>
              <a:t>mejoramiento </a:t>
            </a: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continuo y la toma de decisiones.</a:t>
            </a:r>
          </a:p>
          <a:p>
            <a:pPr marL="0" indent="0">
              <a:buFontTx/>
              <a:buNone/>
            </a:pPr>
            <a:r>
              <a:rPr lang="es-MX" sz="1800" dirty="0" smtClean="0">
                <a:solidFill>
                  <a:srgbClr val="1F4E79"/>
                </a:solidFill>
                <a:ea typeface="ＭＳ Ｐゴシック" charset="0"/>
              </a:rPr>
              <a:t/>
            </a:r>
            <a:br>
              <a:rPr lang="es-MX" sz="1800" dirty="0" smtClean="0">
                <a:solidFill>
                  <a:srgbClr val="1F4E79"/>
                </a:solidFill>
                <a:ea typeface="ＭＳ Ｐゴシック" charset="0"/>
              </a:rPr>
            </a:br>
            <a:r>
              <a:rPr lang="es-MX" sz="1800" dirty="0" smtClean="0">
                <a:solidFill>
                  <a:srgbClr val="1F4E79"/>
                </a:solidFill>
                <a:ea typeface="ＭＳ Ｐゴシック" charset="0"/>
              </a:rPr>
              <a:t>Identificar</a:t>
            </a: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, alentar y consolidar la relación con los actores sociales con los que el ITESO realiza proyectos y actividades de vinculación.</a:t>
            </a:r>
          </a:p>
          <a:p>
            <a:pPr marL="0" indent="0">
              <a:buFontTx/>
              <a:buNone/>
            </a:pPr>
            <a:endParaRPr lang="es-MX" sz="18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Servir como contacto para las entidades, organizaciones e instituciones externas que no cuentan con relaciones en el ITESO.</a:t>
            </a:r>
          </a:p>
          <a:p>
            <a:pPr marL="0" indent="0">
              <a:buFontTx/>
              <a:buNone/>
            </a:pPr>
            <a:endParaRPr lang="es-MX" sz="18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Evaluar, en colaboración con las dependencias que tengan posibilidad de responsabilizarse de los proyectos que propongan estas entidades, la viabilidad, recomendando las mejores vías de acción para su realización</a:t>
            </a:r>
            <a:r>
              <a:rPr lang="es-MX" sz="1400" dirty="0">
                <a:solidFill>
                  <a:srgbClr val="1F4E79"/>
                </a:solidFill>
                <a:ea typeface="ＭＳ Ｐゴシック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57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11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928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504" y="332656"/>
            <a:ext cx="6904038" cy="1492250"/>
          </a:xfrm>
        </p:spPr>
        <p:txBody>
          <a:bodyPr/>
          <a:lstStyle/>
          <a:p>
            <a:pPr algn="l" eaLnBrk="1" hangingPunct="1"/>
            <a:r>
              <a:rPr lang="es-MX" sz="2800" b="1" dirty="0">
                <a:solidFill>
                  <a:srgbClr val="1F4E79"/>
                </a:solidFill>
                <a:ea typeface="ＭＳ Ｐゴシック" charset="0"/>
              </a:rPr>
              <a:t>¿Cuáles son sus principales tareas?  Funciones.</a:t>
            </a:r>
            <a:endParaRPr lang="es-ES_tradnl" sz="2400" b="1" dirty="0">
              <a:solidFill>
                <a:srgbClr val="1F4E79"/>
              </a:solidFill>
              <a:ea typeface="ＭＳ Ｐゴシック" charset="0"/>
            </a:endParaRPr>
          </a:p>
        </p:txBody>
      </p:sp>
      <p:sp>
        <p:nvSpPr>
          <p:cNvPr id="7" name="Marcador de contenido 1"/>
          <p:cNvSpPr>
            <a:spLocks noGrp="1"/>
          </p:cNvSpPr>
          <p:nvPr>
            <p:ph idx="1"/>
          </p:nvPr>
        </p:nvSpPr>
        <p:spPr>
          <a:xfrm>
            <a:off x="2999656" y="1845544"/>
            <a:ext cx="6336704" cy="43926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Asesorar y centralizar la elaboración de los </a:t>
            </a:r>
            <a:r>
              <a:rPr lang="es-MX" sz="1800" dirty="0" smtClean="0">
                <a:solidFill>
                  <a:srgbClr val="1F4E79"/>
                </a:solidFill>
                <a:ea typeface="ＭＳ Ｐゴシック" charset="0"/>
              </a:rPr>
              <a:t>convenios para </a:t>
            </a: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mejorar los trabajos de vinculación, así como </a:t>
            </a:r>
            <a:r>
              <a:rPr lang="es-MX" sz="1800" dirty="0" smtClean="0">
                <a:solidFill>
                  <a:srgbClr val="1F4E79"/>
                </a:solidFill>
                <a:ea typeface="ＭＳ Ｐゴシック" charset="0"/>
              </a:rPr>
              <a:t>los procedimientos </a:t>
            </a: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para establecerlos. </a:t>
            </a:r>
          </a:p>
          <a:p>
            <a:pPr marL="0" indent="0">
              <a:buFontTx/>
              <a:buNone/>
            </a:pPr>
            <a:endParaRPr lang="es-MX" sz="18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Garantizar el cumplimiento y el mejoramiento de los procesos y normativas ya establecidos en relación con los proyectos que reciben financiamiento externo. </a:t>
            </a:r>
          </a:p>
          <a:p>
            <a:pPr marL="0" indent="0"/>
            <a:endParaRPr lang="es-MX" sz="18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Estar en comunicación constante con la Unidad de Transferencia del Conocimiento, en lo que respecta a la PI y la transferencia de conocimiento. </a:t>
            </a:r>
          </a:p>
          <a:p>
            <a:pPr marL="0" indent="0">
              <a:buFontTx/>
              <a:buNone/>
            </a:pPr>
            <a:endParaRPr lang="es-MX" sz="2000" dirty="0">
              <a:solidFill>
                <a:srgbClr val="1F4E79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11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928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504" y="548680"/>
            <a:ext cx="6624638" cy="1143000"/>
          </a:xfrm>
        </p:spPr>
        <p:txBody>
          <a:bodyPr/>
          <a:lstStyle/>
          <a:p>
            <a:pPr algn="l" eaLnBrk="1" hangingPunct="1"/>
            <a:r>
              <a:rPr lang="es-MX" sz="2800" b="1" dirty="0">
                <a:solidFill>
                  <a:srgbClr val="1F4E79"/>
                </a:solidFill>
                <a:ea typeface="ＭＳ Ｐゴシック" charset="0"/>
              </a:rPr>
              <a:t>¿Cuáles son sus principales retos a los que se enfrenta</a:t>
            </a:r>
            <a:r>
              <a:rPr lang="es-ES_tradnl" sz="2800" b="1" dirty="0">
                <a:solidFill>
                  <a:srgbClr val="1F4E79"/>
                </a:solidFill>
                <a:ea typeface="ＭＳ Ｐゴシック" charset="0"/>
              </a:rPr>
              <a:t>?</a:t>
            </a:r>
          </a:p>
        </p:txBody>
      </p:sp>
      <p:sp>
        <p:nvSpPr>
          <p:cNvPr id="7" name="Marcador de contenido 1"/>
          <p:cNvSpPr>
            <a:spLocks noGrp="1"/>
          </p:cNvSpPr>
          <p:nvPr>
            <p:ph idx="1"/>
          </p:nvPr>
        </p:nvSpPr>
        <p:spPr>
          <a:xfrm>
            <a:off x="3441254" y="2186980"/>
            <a:ext cx="5318125" cy="3962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s-MX" sz="2000" dirty="0">
                <a:solidFill>
                  <a:srgbClr val="1F4E79"/>
                </a:solidFill>
                <a:ea typeface="ＭＳ Ｐゴシック" charset="0"/>
              </a:rPr>
              <a:t>Consolidación de la Coordinación </a:t>
            </a:r>
          </a:p>
          <a:p>
            <a:pPr marL="0" indent="0">
              <a:buFontTx/>
              <a:buNone/>
            </a:pPr>
            <a:endParaRPr lang="es-MX" sz="20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>
              <a:buFontTx/>
              <a:buNone/>
            </a:pPr>
            <a:r>
              <a:rPr lang="es-MX" sz="2000" dirty="0">
                <a:solidFill>
                  <a:srgbClr val="1F4E79"/>
                </a:solidFill>
                <a:ea typeface="ＭＳ Ｐゴシック" charset="0"/>
              </a:rPr>
              <a:t>Alineación de expectativas de las instancias, con los objetivos y funciones definidos para la CV.</a:t>
            </a:r>
          </a:p>
          <a:p>
            <a:pPr marL="0" indent="0">
              <a:buFontTx/>
              <a:buNone/>
            </a:pPr>
            <a:endParaRPr lang="es-MX" sz="20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>
              <a:buFontTx/>
              <a:buNone/>
            </a:pPr>
            <a:r>
              <a:rPr lang="es-MX" sz="2000" dirty="0">
                <a:solidFill>
                  <a:srgbClr val="1F4E79"/>
                </a:solidFill>
                <a:ea typeface="ＭＳ Ｐゴシック" charset="0"/>
              </a:rPr>
              <a:t>Definición de líneas de comunicación efectivas con las diferentes instancias de la universidad.</a:t>
            </a:r>
            <a:endParaRPr lang="es-MX" sz="2400" dirty="0">
              <a:solidFill>
                <a:srgbClr val="1F4E79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11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928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0" y="548680"/>
            <a:ext cx="6480175" cy="98901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s-MX" sz="2800" b="1" dirty="0">
                <a:solidFill>
                  <a:srgbClr val="1F4E79"/>
                </a:solidFill>
                <a:ea typeface="ＭＳ Ｐゴシック" charset="0"/>
              </a:rPr>
              <a:t>¿Cuáles son sus principales proyectos en el mediano plazo?</a:t>
            </a:r>
            <a:br>
              <a:rPr lang="es-MX" sz="2800" b="1" dirty="0">
                <a:solidFill>
                  <a:srgbClr val="1F4E79"/>
                </a:solidFill>
                <a:ea typeface="ＭＳ Ｐゴシック" charset="0"/>
              </a:rPr>
            </a:br>
            <a:endParaRPr lang="es-ES_tradnl" sz="2000" b="1" dirty="0">
              <a:solidFill>
                <a:srgbClr val="1F4E79"/>
              </a:solidFill>
              <a:ea typeface="ＭＳ Ｐゴシック" charset="0"/>
            </a:endParaRPr>
          </a:p>
        </p:txBody>
      </p:sp>
      <p:sp>
        <p:nvSpPr>
          <p:cNvPr id="7" name="Marcador de contenido 1"/>
          <p:cNvSpPr>
            <a:spLocks noGrp="1"/>
          </p:cNvSpPr>
          <p:nvPr>
            <p:ph idx="1"/>
          </p:nvPr>
        </p:nvSpPr>
        <p:spPr>
          <a:xfrm>
            <a:off x="3729732" y="1537693"/>
            <a:ext cx="4598988" cy="4897437"/>
          </a:xfrm>
        </p:spPr>
        <p:txBody>
          <a:bodyPr/>
          <a:lstStyle/>
          <a:p>
            <a:pPr marL="0" indent="0">
              <a:buFontTx/>
              <a:buNone/>
            </a:pPr>
            <a:endParaRPr lang="es-MX" sz="28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>
              <a:buFontTx/>
              <a:buNone/>
            </a:pPr>
            <a:r>
              <a:rPr lang="es-MX" sz="2800" dirty="0">
                <a:solidFill>
                  <a:srgbClr val="1F4E79"/>
                </a:solidFill>
                <a:ea typeface="ＭＳ Ｐゴシック" charset="0"/>
              </a:rPr>
              <a:t>Sistema</a:t>
            </a:r>
            <a:r>
              <a:rPr lang="es-MX" b="1" dirty="0">
                <a:solidFill>
                  <a:srgbClr val="1F4E79"/>
                </a:solidFill>
                <a:latin typeface="Times" charset="0"/>
                <a:ea typeface="ＭＳ Ｐゴシック" charset="0"/>
              </a:rPr>
              <a:t> </a:t>
            </a:r>
            <a:r>
              <a:rPr lang="es-MX" sz="2800" dirty="0">
                <a:solidFill>
                  <a:srgbClr val="1F4E79"/>
                </a:solidFill>
                <a:ea typeface="ＭＳ Ｐゴシック" charset="0"/>
              </a:rPr>
              <a:t>y medios de información y comunicación</a:t>
            </a:r>
          </a:p>
          <a:p>
            <a:pPr marL="0" indent="0">
              <a:buFontTx/>
              <a:buNone/>
            </a:pPr>
            <a:endParaRPr lang="es-MX" sz="18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Entregables: </a:t>
            </a:r>
          </a:p>
          <a:p>
            <a:pPr marL="0" indent="0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Sitio Web, sitio de colaboración, bases de datos, avances en el diseño e implementación del SIGAVI.</a:t>
            </a:r>
          </a:p>
          <a:p>
            <a:pPr marL="0" indent="0">
              <a:buFontTx/>
              <a:buNone/>
            </a:pPr>
            <a:endParaRPr lang="es-MX" sz="2000" dirty="0">
              <a:solidFill>
                <a:srgbClr val="1F4E79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11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928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620688"/>
            <a:ext cx="6480175" cy="98901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s-MX" sz="2800" b="1" dirty="0">
                <a:solidFill>
                  <a:srgbClr val="1F4E79"/>
                </a:solidFill>
                <a:ea typeface="ＭＳ Ｐゴシック" charset="0"/>
              </a:rPr>
              <a:t>¿Cuáles son sus principales proyectos en el mediano plazo?</a:t>
            </a:r>
            <a:br>
              <a:rPr lang="es-MX" sz="2800" b="1" dirty="0">
                <a:solidFill>
                  <a:srgbClr val="1F4E79"/>
                </a:solidFill>
                <a:ea typeface="ＭＳ Ｐゴシック" charset="0"/>
              </a:rPr>
            </a:br>
            <a:endParaRPr lang="es-ES_tradnl" sz="2000" b="1" dirty="0">
              <a:solidFill>
                <a:srgbClr val="1F4E79"/>
              </a:solidFill>
              <a:ea typeface="ＭＳ Ｐゴシック" charset="0"/>
            </a:endParaRPr>
          </a:p>
        </p:txBody>
      </p:sp>
      <p:sp>
        <p:nvSpPr>
          <p:cNvPr id="7" name="Marcador de contenido 1"/>
          <p:cNvSpPr>
            <a:spLocks noGrp="1"/>
          </p:cNvSpPr>
          <p:nvPr>
            <p:ph idx="1"/>
          </p:nvPr>
        </p:nvSpPr>
        <p:spPr>
          <a:xfrm>
            <a:off x="3873748" y="1609701"/>
            <a:ext cx="5534025" cy="4897437"/>
          </a:xfrm>
        </p:spPr>
        <p:txBody>
          <a:bodyPr/>
          <a:lstStyle/>
          <a:p>
            <a:pPr marL="0" indent="0">
              <a:buFontTx/>
              <a:buNone/>
            </a:pPr>
            <a:endParaRPr lang="es-MX" sz="28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>
              <a:buFontTx/>
              <a:buNone/>
            </a:pPr>
            <a:r>
              <a:rPr lang="es-MX" sz="2800" dirty="0">
                <a:solidFill>
                  <a:srgbClr val="1F4E79"/>
                </a:solidFill>
                <a:ea typeface="ＭＳ Ｐゴシック" charset="0"/>
              </a:rPr>
              <a:t>Ventanilla única</a:t>
            </a:r>
          </a:p>
          <a:p>
            <a:pPr marL="0" indent="0">
              <a:buFontTx/>
              <a:buNone/>
            </a:pPr>
            <a:endParaRPr lang="es-MX" sz="18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>
              <a:buFontTx/>
              <a:buNone/>
            </a:pPr>
            <a:endParaRPr lang="es-MX" sz="18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Entregables: </a:t>
            </a:r>
          </a:p>
          <a:p>
            <a:pPr marL="0" indent="0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Reporte casos atendidos, un Manual operativo de la Gestión de la Vinculación y el Diseño e implementación de un programa de capacitación para los encargados de vinculación de las diferentes instancias de la universidad.</a:t>
            </a:r>
          </a:p>
          <a:p>
            <a:pPr marL="0" indent="0">
              <a:buFontTx/>
              <a:buNone/>
            </a:pPr>
            <a:endParaRPr lang="es-MX" sz="20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>
              <a:buFontTx/>
              <a:buNone/>
            </a:pPr>
            <a:endParaRPr lang="es-MX" sz="1400" dirty="0">
              <a:solidFill>
                <a:srgbClr val="1F4E79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11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928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559496" y="548680"/>
            <a:ext cx="7632303" cy="98901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s-MX" sz="2800" b="1" dirty="0">
                <a:solidFill>
                  <a:srgbClr val="1F4E79"/>
                </a:solidFill>
                <a:ea typeface="ＭＳ Ｐゴシック" charset="0"/>
              </a:rPr>
              <a:t>¿Cuáles son sus principales proyectos en el mediano plazo?</a:t>
            </a:r>
            <a:br>
              <a:rPr lang="es-MX" sz="2800" b="1" dirty="0">
                <a:solidFill>
                  <a:srgbClr val="1F4E79"/>
                </a:solidFill>
                <a:ea typeface="ＭＳ Ｐゴシック" charset="0"/>
              </a:rPr>
            </a:br>
            <a:endParaRPr lang="es-ES_tradnl" sz="2000" b="1" dirty="0">
              <a:solidFill>
                <a:srgbClr val="1F4E79"/>
              </a:solidFill>
              <a:ea typeface="ＭＳ Ｐゴシック" charset="0"/>
            </a:endParaRPr>
          </a:p>
        </p:txBody>
      </p:sp>
      <p:sp>
        <p:nvSpPr>
          <p:cNvPr id="7" name="Marcador de contenido 1"/>
          <p:cNvSpPr>
            <a:spLocks noGrp="1"/>
          </p:cNvSpPr>
          <p:nvPr>
            <p:ph idx="1"/>
          </p:nvPr>
        </p:nvSpPr>
        <p:spPr>
          <a:xfrm>
            <a:off x="2279576" y="1537693"/>
            <a:ext cx="7345610" cy="4897437"/>
          </a:xfrm>
        </p:spPr>
        <p:txBody>
          <a:bodyPr/>
          <a:lstStyle/>
          <a:p>
            <a:pPr marL="0" indent="0">
              <a:buFontTx/>
              <a:buNone/>
            </a:pPr>
            <a:endParaRPr lang="es-MX" sz="28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>
              <a:buFontTx/>
              <a:buNone/>
            </a:pPr>
            <a:r>
              <a:rPr lang="es-MX" sz="2800" dirty="0">
                <a:solidFill>
                  <a:srgbClr val="1F4E79"/>
                </a:solidFill>
                <a:ea typeface="ＭＳ Ｐゴシック" charset="0"/>
              </a:rPr>
              <a:t>Redes de conocimiento/ Redes de problemas</a:t>
            </a:r>
          </a:p>
          <a:p>
            <a:pPr marL="0" indent="0">
              <a:buFontTx/>
              <a:buNone/>
            </a:pPr>
            <a:endParaRPr lang="es-MX" sz="1800" dirty="0">
              <a:solidFill>
                <a:srgbClr val="1F4E79"/>
              </a:solidFill>
              <a:ea typeface="ＭＳ Ｐゴシック" charset="0"/>
            </a:endParaRPr>
          </a:p>
          <a:p>
            <a:pPr marL="0" indent="0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Entregables: </a:t>
            </a:r>
          </a:p>
          <a:p>
            <a:pPr marL="0" indent="0">
              <a:buFontTx/>
              <a:buNone/>
            </a:pPr>
            <a:r>
              <a:rPr lang="es-MX" sz="1800" dirty="0">
                <a:solidFill>
                  <a:srgbClr val="1F4E79"/>
                </a:solidFill>
                <a:ea typeface="ＭＳ Ｐゴシック" charset="0"/>
              </a:rPr>
              <a:t>Mapa de líneas de comunicación inter-Direcciones, la generación de la Red de campos de conocimiento / red  de problemas, la identificación y recuperación de las mejores prácticas y su impacto, la propuesta de vías posibles para establecer los PFV.</a:t>
            </a:r>
          </a:p>
        </p:txBody>
      </p:sp>
    </p:spTree>
    <p:extLst>
      <p:ext uri="{BB962C8B-B14F-4D97-AF65-F5344CB8AC3E}">
        <p14:creationId xmlns:p14="http://schemas.microsoft.com/office/powerpoint/2010/main" val="85497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11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928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070791" y="2395659"/>
            <a:ext cx="1945192" cy="128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242131" y="2400601"/>
            <a:ext cx="1974472" cy="1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2385468" y="4033552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Araceli García Gómez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Coordinadora </a:t>
            </a:r>
            <a:r>
              <a:rPr lang="es-MX" sz="1000" dirty="0">
                <a:latin typeface="Helvetica"/>
              </a:rPr>
              <a:t>de vinculación 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569759" y="4039293"/>
            <a:ext cx="14785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 smtClean="0">
                <a:latin typeface="Helvetica"/>
              </a:rPr>
              <a:t>Carmen Alicia </a:t>
            </a:r>
            <a:r>
              <a:rPr lang="es-MX" sz="1000" dirty="0" smtClean="0">
                <a:latin typeface="Helvetica"/>
              </a:rPr>
              <a:t>R</a:t>
            </a:r>
            <a:r>
              <a:rPr lang="es-MX" sz="1000" b="1" dirty="0" smtClean="0">
                <a:latin typeface="Helvetica"/>
              </a:rPr>
              <a:t>uiz Velasco Tapia,</a:t>
            </a:r>
            <a:r>
              <a:rPr lang="es-MX" sz="1000" dirty="0" smtClean="0">
                <a:latin typeface="Helvetica"/>
              </a:rPr>
              <a:t> </a:t>
            </a:r>
            <a:r>
              <a:rPr lang="es-MX" sz="1000" dirty="0">
                <a:latin typeface="Helvetica"/>
                <a:ea typeface="ＭＳ Ｐゴシック" charset="0"/>
                <a:cs typeface="Helvetica"/>
              </a:rPr>
              <a:t>Asesoría y gestión para proyectos sociales</a:t>
            </a:r>
          </a:p>
        </p:txBody>
      </p:sp>
      <p:pic>
        <p:nvPicPr>
          <p:cNvPr id="14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641894" y="2402330"/>
            <a:ext cx="2022626" cy="133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3993600" y="4058278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Aleida María Inés Jáuregui Romero,</a:t>
            </a:r>
            <a:r>
              <a:rPr lang="es-MX" sz="1000" dirty="0">
                <a:latin typeface="Helvetica"/>
              </a:rPr>
              <a:t> </a:t>
            </a:r>
            <a:r>
              <a:rPr lang="es-MX" sz="1000" dirty="0" smtClean="0">
                <a:latin typeface="Helvetica"/>
              </a:rPr>
              <a:t>Convenios y acuerdos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pic>
        <p:nvPicPr>
          <p:cNvPr id="16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441510" y="2409315"/>
            <a:ext cx="2026080" cy="134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5794941" y="4059354"/>
            <a:ext cx="13192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Pamela Magdalena Prieto Aldret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Bases de datos (convenios, contratos) asistencia y apoyo a la Coordinación</a:t>
            </a:r>
            <a:endParaRPr lang="es-MX" sz="1000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7296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Picture 42" descr="arquitectura iteso relaciones extern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783632" y="2492896"/>
            <a:ext cx="6372200" cy="1828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ctr"/>
            <a:r>
              <a:rPr lang="es-MX" sz="4500" b="1" dirty="0">
                <a:solidFill>
                  <a:schemeClr val="accent1">
                    <a:lumMod val="50000"/>
                  </a:schemeClr>
                </a:solidFill>
              </a:rPr>
              <a:t>¡</a:t>
            </a:r>
            <a:r>
              <a:rPr lang="es-MX" sz="4500" b="1" dirty="0" smtClean="0">
                <a:solidFill>
                  <a:schemeClr val="accent1">
                    <a:lumMod val="50000"/>
                  </a:schemeClr>
                </a:solidFill>
              </a:rPr>
              <a:t>Muchas gracias!</a:t>
            </a:r>
            <a:endParaRPr lang="es-MX" sz="45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0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 descr="egresados_curv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757" y="1262523"/>
            <a:ext cx="4427537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upo 39"/>
          <p:cNvGrpSpPr>
            <a:grpSpLocks/>
          </p:cNvGrpSpPr>
          <p:nvPr/>
        </p:nvGrpSpPr>
        <p:grpSpPr bwMode="auto">
          <a:xfrm>
            <a:off x="6528048" y="2245186"/>
            <a:ext cx="2519363" cy="971550"/>
            <a:chOff x="1788000" y="368280"/>
            <a:chExt cx="2519998" cy="971999"/>
          </a:xfrm>
        </p:grpSpPr>
        <p:sp>
          <p:nvSpPr>
            <p:cNvPr id="33" name="Rectángulo redondeado 32"/>
            <p:cNvSpPr/>
            <p:nvPr/>
          </p:nvSpPr>
          <p:spPr>
            <a:xfrm>
              <a:off x="1788000" y="368280"/>
              <a:ext cx="2519998" cy="971999"/>
            </a:xfrm>
            <a:prstGeom prst="roundRect">
              <a:avLst/>
            </a:prstGeom>
            <a:solidFill>
              <a:srgbClr val="7090B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ángulo 33"/>
            <p:cNvSpPr/>
            <p:nvPr/>
          </p:nvSpPr>
          <p:spPr>
            <a:xfrm>
              <a:off x="1835637" y="415927"/>
              <a:ext cx="2424724" cy="8767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0" tIns="114300" rIns="114300" bIns="1143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3000" dirty="0">
                  <a:solidFill>
                    <a:schemeClr val="tx1"/>
                  </a:solidFill>
                  <a:latin typeface="Helvetica"/>
                </a:rPr>
                <a:t>Empleador</a:t>
              </a:r>
            </a:p>
          </p:txBody>
        </p:sp>
      </p:grpSp>
      <p:grpSp>
        <p:nvGrpSpPr>
          <p:cNvPr id="35" name="Grupo 42"/>
          <p:cNvGrpSpPr>
            <a:grpSpLocks/>
          </p:cNvGrpSpPr>
          <p:nvPr/>
        </p:nvGrpSpPr>
        <p:grpSpPr bwMode="auto">
          <a:xfrm>
            <a:off x="6816080" y="4896311"/>
            <a:ext cx="2519362" cy="971550"/>
            <a:chOff x="1788000" y="368280"/>
            <a:chExt cx="2519998" cy="971999"/>
          </a:xfrm>
        </p:grpSpPr>
        <p:sp>
          <p:nvSpPr>
            <p:cNvPr id="36" name="Rectángulo redondeado 35"/>
            <p:cNvSpPr/>
            <p:nvPr/>
          </p:nvSpPr>
          <p:spPr>
            <a:xfrm>
              <a:off x="1788000" y="368280"/>
              <a:ext cx="2519998" cy="971999"/>
            </a:xfrm>
            <a:prstGeom prst="roundRect">
              <a:avLst/>
            </a:prstGeom>
            <a:solidFill>
              <a:srgbClr val="7090B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ctángulo 36"/>
            <p:cNvSpPr/>
            <p:nvPr/>
          </p:nvSpPr>
          <p:spPr>
            <a:xfrm>
              <a:off x="1835637" y="415927"/>
              <a:ext cx="2424724" cy="8767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0" tIns="114300" rIns="114300" bIns="1143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3000" dirty="0">
                  <a:solidFill>
                    <a:schemeClr val="tx1"/>
                  </a:solidFill>
                  <a:latin typeface="Helvetica"/>
                </a:rPr>
                <a:t>Empleado</a:t>
              </a:r>
            </a:p>
          </p:txBody>
        </p:sp>
      </p:grpSp>
      <p:sp>
        <p:nvSpPr>
          <p:cNvPr id="38" name="Título 2"/>
          <p:cNvSpPr txBox="1">
            <a:spLocks/>
          </p:cNvSpPr>
          <p:nvPr/>
        </p:nvSpPr>
        <p:spPr bwMode="auto">
          <a:xfrm>
            <a:off x="655894" y="15127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s-MX" sz="4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Cerrar ciclos…</a:t>
            </a:r>
          </a:p>
        </p:txBody>
      </p:sp>
    </p:spTree>
    <p:extLst>
      <p:ext uri="{BB962C8B-B14F-4D97-AF65-F5344CB8AC3E}">
        <p14:creationId xmlns:p14="http://schemas.microsoft.com/office/powerpoint/2010/main" val="112838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 descr="egresados_curv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39" name="Hexágono 38"/>
          <p:cNvSpPr>
            <a:spLocks noChangeArrowheads="1"/>
          </p:cNvSpPr>
          <p:nvPr/>
        </p:nvSpPr>
        <p:spPr bwMode="auto">
          <a:xfrm>
            <a:off x="2767985" y="2349961"/>
            <a:ext cx="3125788" cy="2319337"/>
          </a:xfrm>
          <a:prstGeom prst="hexagon">
            <a:avLst>
              <a:gd name="adj" fmla="val 24983"/>
              <a:gd name="vf" fmla="val 115470"/>
            </a:avLst>
          </a:prstGeom>
          <a:solidFill>
            <a:srgbClr val="7090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s-MX" sz="2200" b="1" dirty="0">
                <a:latin typeface="Helvetica"/>
                <a:cs typeface="Helvetica"/>
              </a:rPr>
              <a:t>Comunicación</a:t>
            </a:r>
          </a:p>
        </p:txBody>
      </p:sp>
      <p:sp>
        <p:nvSpPr>
          <p:cNvPr id="40" name="Hexágono 39"/>
          <p:cNvSpPr>
            <a:spLocks noChangeArrowheads="1"/>
          </p:cNvSpPr>
          <p:nvPr/>
        </p:nvSpPr>
        <p:spPr bwMode="auto">
          <a:xfrm>
            <a:off x="5677873" y="3621548"/>
            <a:ext cx="3125787" cy="231775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7090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s-MX" sz="2200" b="1" dirty="0">
                <a:latin typeface="Helvetica"/>
                <a:cs typeface="Helvetica"/>
              </a:rPr>
              <a:t>Gestión de la información</a:t>
            </a:r>
          </a:p>
        </p:txBody>
      </p:sp>
      <p:sp>
        <p:nvSpPr>
          <p:cNvPr id="41" name="Hexágono 40"/>
          <p:cNvSpPr>
            <a:spLocks noChangeArrowheads="1"/>
          </p:cNvSpPr>
          <p:nvPr/>
        </p:nvSpPr>
        <p:spPr bwMode="auto">
          <a:xfrm>
            <a:off x="5677873" y="1079961"/>
            <a:ext cx="3125787" cy="231775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7090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s-MX" sz="2200" b="1" dirty="0">
                <a:latin typeface="Helvetica"/>
                <a:cs typeface="Helvetica"/>
              </a:rPr>
              <a:t>Vinculación</a:t>
            </a:r>
          </a:p>
        </p:txBody>
      </p:sp>
    </p:spTree>
    <p:extLst>
      <p:ext uri="{BB962C8B-B14F-4D97-AF65-F5344CB8AC3E}">
        <p14:creationId xmlns:p14="http://schemas.microsoft.com/office/powerpoint/2010/main" val="64018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 descr="egresados_curv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212032" y="1052736"/>
            <a:ext cx="7772400" cy="1143000"/>
          </a:xfrm>
        </p:spPr>
        <p:txBody>
          <a:bodyPr/>
          <a:lstStyle/>
          <a:p>
            <a:pPr algn="ctr"/>
            <a:r>
              <a:rPr lang="es-MX" sz="4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cs typeface="Helvetica"/>
              </a:rPr>
              <a:t>Coordinación de vinculación</a:t>
            </a:r>
          </a:p>
        </p:txBody>
      </p:sp>
      <p:sp>
        <p:nvSpPr>
          <p:cNvPr id="8" name="Marcador de contenido 3"/>
          <p:cNvSpPr>
            <a:spLocks noGrp="1"/>
          </p:cNvSpPr>
          <p:nvPr>
            <p:ph idx="1"/>
          </p:nvPr>
        </p:nvSpPr>
        <p:spPr>
          <a:xfrm>
            <a:off x="2590179" y="2276872"/>
            <a:ext cx="7034213" cy="2616250"/>
          </a:xfrm>
        </p:spPr>
        <p:txBody>
          <a:bodyPr>
            <a:normAutofit/>
          </a:bodyPr>
          <a:lstStyle/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cs typeface="Helvetica"/>
              </a:rPr>
              <a:t>Conectar a los egresados con las actividades que ya se realizan en las diferentes instancias del ITESO.</a:t>
            </a:r>
          </a:p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cs typeface="Helvetica"/>
              </a:rPr>
              <a:t>Impulsar órganos y estructuras que representen a los egresados y sus inquietudes.</a:t>
            </a:r>
          </a:p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cs typeface="Helvetica"/>
              </a:rPr>
              <a:t>Creación de proyectos de doble beneficio.</a:t>
            </a:r>
          </a:p>
        </p:txBody>
      </p:sp>
    </p:spTree>
    <p:extLst>
      <p:ext uri="{BB962C8B-B14F-4D97-AF65-F5344CB8AC3E}">
        <p14:creationId xmlns:p14="http://schemas.microsoft.com/office/powerpoint/2010/main" val="24808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 descr="egresados_curv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212032" y="930327"/>
            <a:ext cx="7772400" cy="1143000"/>
          </a:xfrm>
        </p:spPr>
        <p:txBody>
          <a:bodyPr/>
          <a:lstStyle/>
          <a:p>
            <a:pPr algn="ctr"/>
            <a:r>
              <a:rPr lang="es-MX" sz="4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cs typeface="Helvetica"/>
              </a:rPr>
              <a:t>Coordinación de comunicación</a:t>
            </a:r>
          </a:p>
        </p:txBody>
      </p:sp>
      <p:sp>
        <p:nvSpPr>
          <p:cNvPr id="8" name="Marcador de contenido 3"/>
          <p:cNvSpPr>
            <a:spLocks noGrp="1"/>
          </p:cNvSpPr>
          <p:nvPr>
            <p:ph idx="1"/>
          </p:nvPr>
        </p:nvSpPr>
        <p:spPr>
          <a:xfrm>
            <a:off x="2567608" y="2111427"/>
            <a:ext cx="7034213" cy="2616250"/>
          </a:xfrm>
        </p:spPr>
        <p:txBody>
          <a:bodyPr>
            <a:normAutofit/>
          </a:bodyPr>
          <a:lstStyle/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cs typeface="Helvetica"/>
              </a:rPr>
              <a:t>Difundir las actividades que se realizan en Egresados y en las diferentes instancias del ITESO.</a:t>
            </a:r>
          </a:p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cs typeface="Helvetica"/>
              </a:rPr>
              <a:t>Crear nuevos canales de comunicación.</a:t>
            </a:r>
          </a:p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cs typeface="Helvetica"/>
              </a:rPr>
              <a:t>Realizar eventos que impulsen y reaviven el vínculo emocional con su generación, su carrera y su universidad. </a:t>
            </a:r>
          </a:p>
          <a:p>
            <a:pPr marL="514350" indent="-514350">
              <a:buFont typeface="Times" charset="0"/>
              <a:buAutoNum type="arabicPeriod"/>
            </a:pPr>
            <a:endParaRPr lang="es-MX" sz="2000" dirty="0">
              <a:solidFill>
                <a:schemeClr val="accent1">
                  <a:lumMod val="50000"/>
                </a:schemeClr>
              </a:solidFill>
              <a:ea typeface="ＭＳ Ｐゴシック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31755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 descr="egresados_curv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212032" y="980728"/>
            <a:ext cx="7772400" cy="1143000"/>
          </a:xfrm>
        </p:spPr>
        <p:txBody>
          <a:bodyPr/>
          <a:lstStyle/>
          <a:p>
            <a:pPr algn="ctr"/>
            <a:r>
              <a:rPr lang="es-MX" sz="4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Gestión de la información</a:t>
            </a:r>
            <a:endParaRPr lang="es-MX" sz="4000" dirty="0">
              <a:solidFill>
                <a:schemeClr val="accent1">
                  <a:lumMod val="50000"/>
                </a:schemeClr>
              </a:solidFill>
              <a:ea typeface="ＭＳ Ｐゴシック" charset="0"/>
              <a:cs typeface="Helvetica"/>
            </a:endParaRPr>
          </a:p>
        </p:txBody>
      </p:sp>
      <p:sp>
        <p:nvSpPr>
          <p:cNvPr id="8" name="Marcador de contenido 3"/>
          <p:cNvSpPr>
            <a:spLocks noGrp="1"/>
          </p:cNvSpPr>
          <p:nvPr>
            <p:ph idx="1"/>
          </p:nvPr>
        </p:nvSpPr>
        <p:spPr>
          <a:xfrm>
            <a:off x="2567608" y="2111427"/>
            <a:ext cx="7034213" cy="2616250"/>
          </a:xfrm>
        </p:spPr>
        <p:txBody>
          <a:bodyPr>
            <a:normAutofit/>
          </a:bodyPr>
          <a:lstStyle/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Conocer quiénes son, qué hacen  nuestros egresados y así ofrecerles las experiencias que buscan.</a:t>
            </a:r>
          </a:p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Apoyar a los procesos de reformulación de planes de estudio. </a:t>
            </a:r>
          </a:p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Proveer de información a los procesos de acreditación de programas educativos. (DGA)</a:t>
            </a:r>
          </a:p>
          <a:p>
            <a:pPr marL="514350" indent="-514350">
              <a:buFont typeface="Times" charset="0"/>
              <a:buAutoNum type="arabicPeriod"/>
            </a:pPr>
            <a:endParaRPr lang="es-MX" sz="2000" dirty="0">
              <a:solidFill>
                <a:schemeClr val="accent1">
                  <a:lumMod val="50000"/>
                </a:schemeClr>
              </a:solidFill>
              <a:ea typeface="ＭＳ Ｐゴシック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370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 descr="egresados_curv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212032" y="930327"/>
            <a:ext cx="7772400" cy="1143000"/>
          </a:xfrm>
        </p:spPr>
        <p:txBody>
          <a:bodyPr/>
          <a:lstStyle/>
          <a:p>
            <a:pPr algn="ctr"/>
            <a:r>
              <a:rPr lang="es-MX" sz="4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Proyectos más importantes</a:t>
            </a:r>
            <a:endParaRPr lang="es-MX" sz="4000" dirty="0">
              <a:solidFill>
                <a:schemeClr val="accent1">
                  <a:lumMod val="50000"/>
                </a:schemeClr>
              </a:solidFill>
              <a:ea typeface="ＭＳ Ｐゴシック" charset="0"/>
              <a:cs typeface="Helvetica"/>
            </a:endParaRPr>
          </a:p>
        </p:txBody>
      </p:sp>
      <p:sp>
        <p:nvSpPr>
          <p:cNvPr id="8" name="Marcador de contenido 3"/>
          <p:cNvSpPr>
            <a:spLocks noGrp="1"/>
          </p:cNvSpPr>
          <p:nvPr>
            <p:ph idx="1"/>
          </p:nvPr>
        </p:nvSpPr>
        <p:spPr>
          <a:xfrm>
            <a:off x="2999656" y="2111427"/>
            <a:ext cx="5408449" cy="261625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Procesos de actualización de datos.</a:t>
            </a:r>
          </a:p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Guía de actividades.</a:t>
            </a:r>
          </a:p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Doble beneficio.</a:t>
            </a:r>
          </a:p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Egresados que transforman.</a:t>
            </a:r>
          </a:p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Asociaciones de egresados.</a:t>
            </a:r>
          </a:p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Credenciales (EFSI)</a:t>
            </a:r>
          </a:p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Vinculación interna (CUE, CEGINT)</a:t>
            </a:r>
          </a:p>
          <a:p>
            <a:pPr marL="514350" indent="-514350">
              <a:buFont typeface="Times" charset="0"/>
              <a:buAutoNum type="arabicPeriod"/>
            </a:pPr>
            <a:endParaRPr lang="es-MX" sz="2000" dirty="0">
              <a:solidFill>
                <a:schemeClr val="accent1">
                  <a:lumMod val="50000"/>
                </a:schemeClr>
              </a:solidFill>
              <a:ea typeface="ＭＳ Ｐゴシック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0799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 descr="egresados_curv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212032" y="930327"/>
            <a:ext cx="7772400" cy="1143000"/>
          </a:xfrm>
        </p:spPr>
        <p:txBody>
          <a:bodyPr/>
          <a:lstStyle/>
          <a:p>
            <a:pPr algn="ctr"/>
            <a:r>
              <a:rPr lang="es-MX" sz="40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Dificultades</a:t>
            </a:r>
            <a:endParaRPr lang="es-MX" sz="4000" dirty="0">
              <a:solidFill>
                <a:schemeClr val="accent1">
                  <a:lumMod val="50000"/>
                </a:schemeClr>
              </a:solidFill>
              <a:ea typeface="ＭＳ Ｐゴシック" charset="0"/>
              <a:cs typeface="Helvetica"/>
            </a:endParaRPr>
          </a:p>
        </p:txBody>
      </p:sp>
      <p:sp>
        <p:nvSpPr>
          <p:cNvPr id="8" name="Marcador de contenido 3"/>
          <p:cNvSpPr>
            <a:spLocks noGrp="1"/>
          </p:cNvSpPr>
          <p:nvPr>
            <p:ph idx="1"/>
          </p:nvPr>
        </p:nvSpPr>
        <p:spPr>
          <a:xfrm>
            <a:off x="2590179" y="2111427"/>
            <a:ext cx="7034213" cy="2616250"/>
          </a:xfrm>
        </p:spPr>
        <p:txBody>
          <a:bodyPr>
            <a:normAutofit/>
          </a:bodyPr>
          <a:lstStyle/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Contact Center con personal de apoyo y procesos ágiles y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actuales.</a:t>
            </a:r>
            <a:endParaRPr lang="es-MX" sz="20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 marL="514350" indent="-514350">
              <a:buFont typeface="Times" charset="0"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Comunidad virtual (plataforma), que permita ofrecer los servicios e información que requiere el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egresado.</a:t>
            </a:r>
            <a:endParaRPr lang="es-MX" sz="20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 marL="514350" indent="-514350">
              <a:buFont typeface="Times" charset="0"/>
              <a:buAutoNum type="arabicPeriod"/>
            </a:pPr>
            <a:endParaRPr lang="es-MX" sz="2000" dirty="0">
              <a:solidFill>
                <a:schemeClr val="accent1">
                  <a:lumMod val="50000"/>
                </a:schemeClr>
              </a:solidFill>
              <a:ea typeface="ＭＳ Ｐゴシック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2493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 descr="egresados_curv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9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6043" y="3516197"/>
            <a:ext cx="1319213" cy="197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6043" y="644810"/>
            <a:ext cx="1319213" cy="197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033" y="3516197"/>
            <a:ext cx="1319213" cy="197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084690" y="963318"/>
            <a:ext cx="2022620" cy="133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4152" y="3516197"/>
            <a:ext cx="1319213" cy="197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4152" y="644810"/>
            <a:ext cx="1319213" cy="197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3406043" y="2629302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Adriana Aguilar Robles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Coordinadora de Vinculación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457033" y="2629302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Alejandra Alcalá Sánchez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Encargada de </a:t>
            </a:r>
            <a:r>
              <a:rPr lang="es-MX" sz="1000" dirty="0">
                <a:latin typeface="Helvetica"/>
              </a:rPr>
              <a:t>B</a:t>
            </a:r>
            <a:r>
              <a:rPr lang="es-MX" sz="1000" dirty="0" smtClean="0">
                <a:latin typeface="Helvetica"/>
              </a:rPr>
              <a:t>ase </a:t>
            </a:r>
            <a:r>
              <a:rPr lang="es-MX" sz="1000" dirty="0">
                <a:latin typeface="Helvetica"/>
              </a:rPr>
              <a:t>de datos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464151" y="2617954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Ana Lorena Elizabeth Chávez Muñoz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Redes Sociales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464150" y="5483597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 smtClean="0">
                <a:latin typeface="Helvetica"/>
              </a:rPr>
              <a:t>Mónica </a:t>
            </a:r>
            <a:r>
              <a:rPr lang="es-MX" sz="1000" b="1" dirty="0">
                <a:latin typeface="Helvetica"/>
              </a:rPr>
              <a:t>Guadalupe Prado Gómez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Coordinadora de Comunicación</a:t>
            </a:r>
            <a:endParaRPr lang="es-MX" sz="1000" dirty="0">
              <a:latin typeface="Helvetica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452189" y="5480794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María Gabriela Orozco Gómez</a:t>
            </a:r>
            <a:r>
              <a:rPr lang="es-MX" sz="1000" dirty="0">
                <a:latin typeface="Helvetica"/>
              </a:rPr>
              <a:t>, Secretaria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406043" y="5480793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Erika Michel Morales Olvera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Centro de Contacto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pic>
        <p:nvPicPr>
          <p:cNvPr id="21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08368" y="2276872"/>
            <a:ext cx="1319212" cy="197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uadroTexto 21"/>
          <p:cNvSpPr txBox="1"/>
          <p:nvPr/>
        </p:nvSpPr>
        <p:spPr>
          <a:xfrm>
            <a:off x="9408368" y="4227188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Guillermo Rosas Bellido</a:t>
            </a:r>
            <a:r>
              <a:rPr lang="es-MX" sz="1000" dirty="0">
                <a:latin typeface="Helvetica"/>
              </a:rPr>
              <a:t>, Jefe de </a:t>
            </a:r>
            <a:r>
              <a:rPr lang="es-MX" sz="1000" dirty="0" smtClean="0">
                <a:latin typeface="Helvetica"/>
              </a:rPr>
              <a:t>la </a:t>
            </a:r>
            <a:r>
              <a:rPr lang="es-MX" sz="1000" dirty="0">
                <a:latin typeface="Helvetica"/>
              </a:rPr>
              <a:t>Oficina de Egresados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22378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Egresados</a:t>
            </a:r>
          </a:p>
        </p:txBody>
      </p:sp>
    </p:spTree>
    <p:extLst>
      <p:ext uri="{BB962C8B-B14F-4D97-AF65-F5344CB8AC3E}">
        <p14:creationId xmlns:p14="http://schemas.microsoft.com/office/powerpoint/2010/main" val="368131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1784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ítulo 1"/>
          <p:cNvSpPr txBox="1">
            <a:spLocks/>
          </p:cNvSpPr>
          <p:nvPr/>
        </p:nvSpPr>
        <p:spPr>
          <a:xfrm>
            <a:off x="1560512" y="233754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ctr"/>
            <a:r>
              <a:rPr lang="es-MX" sz="4500" b="1" dirty="0" smtClean="0">
                <a:solidFill>
                  <a:schemeClr val="accent1">
                    <a:lumMod val="50000"/>
                  </a:schemeClr>
                </a:solidFill>
              </a:rPr>
              <a:t>OFICINA DE RELACIONES</a:t>
            </a:r>
          </a:p>
          <a:p>
            <a:pPr algn="ctr"/>
            <a:r>
              <a:rPr lang="es-MX" sz="4500" b="1" dirty="0" smtClean="0">
                <a:solidFill>
                  <a:schemeClr val="accent1">
                    <a:lumMod val="50000"/>
                  </a:schemeClr>
                </a:solidFill>
              </a:rPr>
              <a:t>INSTITUCIONALES</a:t>
            </a:r>
            <a:endParaRPr lang="es-MX" sz="4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73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Picture 42" descr="arquitectura iteso relaciones extern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1919536" y="2060848"/>
            <a:ext cx="7772400" cy="411480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FontTx/>
              <a:buNone/>
            </a:pPr>
            <a:r>
              <a:rPr lang="es-MX" sz="2400" i="1" dirty="0">
                <a:solidFill>
                  <a:srgbClr val="1F4E79"/>
                </a:solidFill>
                <a:latin typeface="Calibri Light" charset="0"/>
                <a:ea typeface="ＭＳ Ｐゴシック" charset="0"/>
              </a:rPr>
              <a:t>  </a:t>
            </a:r>
            <a:r>
              <a:rPr lang="es-MX" sz="2000" b="1" i="1" dirty="0">
                <a:solidFill>
                  <a:srgbClr val="1F4E79"/>
                </a:solidFill>
                <a:latin typeface="Calibri Light" charset="0"/>
                <a:ea typeface="ＭＳ Ｐゴシック" charset="0"/>
              </a:rPr>
              <a:t>“La universidad debe sentirse interpelada por la sociedad, y la universidad debe interpelar a la sociedad (...) si bien la educación superior, como instrumento y como medio, tiene un valor intrínseco, cabe siempre preguntarse ‘para quién’ y ‘para qué’. [Y adquirir conciencia de que] la respuesta a estas preguntas estará siempre estrechamente ligada al bien común y al progreso de la sociedad humana”.</a:t>
            </a:r>
          </a:p>
          <a:p>
            <a:pPr marL="0" indent="0">
              <a:buFontTx/>
              <a:buNone/>
            </a:pPr>
            <a:r>
              <a:rPr lang="es-MX" sz="1600" dirty="0">
                <a:solidFill>
                  <a:srgbClr val="1F4E79"/>
                </a:solidFill>
                <a:latin typeface="Calibri Light" charset="0"/>
                <a:ea typeface="ＭＳ Ｐゴシック" charset="0"/>
              </a:rPr>
              <a:t>P. Peter- Hans Kolvenbach, SJ </a:t>
            </a:r>
            <a:r>
              <a:rPr lang="es-MX" sz="1600" i="1" dirty="0">
                <a:solidFill>
                  <a:srgbClr val="1F4E79"/>
                </a:solidFill>
                <a:latin typeface="Calibri Light" charset="0"/>
                <a:ea typeface="ＭＳ Ｐゴシック" charset="0"/>
              </a:rPr>
              <a:t>opud </a:t>
            </a:r>
            <a:r>
              <a:rPr lang="es-MX" sz="1600" dirty="0">
                <a:solidFill>
                  <a:srgbClr val="1F4E79"/>
                </a:solidFill>
                <a:latin typeface="Calibri Light" charset="0"/>
                <a:ea typeface="ＭＳ Ｐゴシック" charset="0"/>
              </a:rPr>
              <a:t>Ejes de la Propuesta Formativa del ITESO (Saberes Generales),2003</a:t>
            </a:r>
          </a:p>
          <a:p>
            <a:pPr marL="0" indent="0">
              <a:buFontTx/>
              <a:buNone/>
            </a:pPr>
            <a:endParaRPr lang="es-MX" sz="1800" i="1" dirty="0">
              <a:solidFill>
                <a:srgbClr val="1F4E79"/>
              </a:solidFill>
              <a:latin typeface="Calibri Light" charset="0"/>
              <a:ea typeface="ＭＳ Ｐゴシック" charset="0"/>
            </a:endParaRPr>
          </a:p>
          <a:p>
            <a:pPr marL="0" indent="0">
              <a:buFontTx/>
              <a:buNone/>
            </a:pPr>
            <a:endParaRPr lang="es-MX" sz="1800" i="1" dirty="0">
              <a:solidFill>
                <a:srgbClr val="1F4E79"/>
              </a:solidFill>
              <a:latin typeface="Calibri Light" charset="0"/>
              <a:ea typeface="ＭＳ Ｐゴシック" charset="0"/>
            </a:endParaRPr>
          </a:p>
          <a:p>
            <a:pPr marL="0" indent="0">
              <a:buFontTx/>
              <a:buNone/>
            </a:pPr>
            <a:r>
              <a:rPr lang="es-MX" sz="2000" b="1" i="1" dirty="0">
                <a:solidFill>
                  <a:srgbClr val="1F4E79"/>
                </a:solidFill>
                <a:latin typeface="Calibri Light" charset="0"/>
                <a:ea typeface="ＭＳ Ｐゴシック" charset="0"/>
              </a:rPr>
              <a:t>“A fin de maximizar el potencial de las nuevas posibilidades de comunicación y cooperación, insto a las universidades jesuitas a trabajar por que se establezcan redes operativas internacionales que aborden importantes temas tocantes a la fe, la justicia y la ecología, los cuales plantean desafíos en los distintos países y continentes”</a:t>
            </a:r>
          </a:p>
          <a:p>
            <a:pPr marL="0" indent="0">
              <a:buFontTx/>
              <a:buNone/>
            </a:pPr>
            <a:r>
              <a:rPr lang="es-MX" sz="1600" dirty="0">
                <a:solidFill>
                  <a:srgbClr val="1F4E79"/>
                </a:solidFill>
                <a:latin typeface="Calibri Light" charset="0"/>
                <a:ea typeface="ＭＳ Ｐゴシック" charset="0"/>
              </a:rPr>
              <a:t>P. Adolfo Nicolás Pachón, SJ, </a:t>
            </a:r>
            <a:r>
              <a:rPr lang="es-MX" sz="1600" i="1" dirty="0">
                <a:solidFill>
                  <a:srgbClr val="1F4E79"/>
                </a:solidFill>
                <a:latin typeface="Calibri Light" charset="0"/>
                <a:ea typeface="ＭＳ Ｐゴシック" charset="0"/>
              </a:rPr>
              <a:t>Profundidad, universalidad y ministerio académico: Desafíos a la educación superior jesuita de hoy</a:t>
            </a:r>
            <a:r>
              <a:rPr lang="es-MX" sz="1600" dirty="0">
                <a:solidFill>
                  <a:srgbClr val="1F4E79"/>
                </a:solidFill>
                <a:latin typeface="Calibri Light" charset="0"/>
                <a:ea typeface="ＭＳ Ｐゴシック" charset="0"/>
              </a:rPr>
              <a:t>, Conferencia en Universidad Iberoamericana Ciudad de México, 2010.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847528" y="620688"/>
            <a:ext cx="7772400" cy="1143000"/>
          </a:xfrm>
        </p:spPr>
        <p:txBody>
          <a:bodyPr/>
          <a:lstStyle/>
          <a:p>
            <a:pPr algn="ctr"/>
            <a:r>
              <a:rPr lang="es-MX" sz="3800" dirty="0">
                <a:solidFill>
                  <a:srgbClr val="1F4E79"/>
                </a:solidFill>
                <a:ea typeface="ＭＳ Ｐゴシック" charset="0"/>
                <a:cs typeface="Helvetica"/>
              </a:rPr>
              <a:t>La inspiración</a:t>
            </a:r>
          </a:p>
        </p:txBody>
      </p:sp>
    </p:spTree>
    <p:extLst>
      <p:ext uri="{BB962C8B-B14F-4D97-AF65-F5344CB8AC3E}">
        <p14:creationId xmlns:p14="http://schemas.microsoft.com/office/powerpoint/2010/main" val="49587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1"/>
          <p:cNvSpPr>
            <a:spLocks noChangeArrowheads="1"/>
          </p:cNvSpPr>
          <p:nvPr/>
        </p:nvSpPr>
        <p:spPr bwMode="auto">
          <a:xfrm>
            <a:off x="3017043" y="2564904"/>
            <a:ext cx="6157913" cy="283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Colaborar con el proceso de internacionalización a través de la diversificación,  ampliación y fortalecimiento de las relaciones de cooperación para el mejoramiento del desarrollo educativo y la gestión institucional.</a:t>
            </a:r>
            <a:b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</a:b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8" name="CuadroTexto 1"/>
          <p:cNvSpPr txBox="1">
            <a:spLocks noChangeArrowheads="1"/>
          </p:cNvSpPr>
          <p:nvPr/>
        </p:nvSpPr>
        <p:spPr bwMode="auto">
          <a:xfrm>
            <a:off x="1720056" y="1845767"/>
            <a:ext cx="582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s-MX" altLang="es-MX" sz="3200" b="1" dirty="0" smtClean="0">
                <a:solidFill>
                  <a:schemeClr val="accent5">
                    <a:lumMod val="50000"/>
                  </a:schemeClr>
                </a:solidFill>
                <a:latin typeface="Helvetica"/>
                <a:cs typeface="+mn-cs"/>
              </a:rPr>
              <a:t>Objetivo </a:t>
            </a:r>
          </a:p>
        </p:txBody>
      </p:sp>
    </p:spTree>
    <p:extLst>
      <p:ext uri="{BB962C8B-B14F-4D97-AF65-F5344CB8AC3E}">
        <p14:creationId xmlns:p14="http://schemas.microsoft.com/office/powerpoint/2010/main" val="293947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2783632" y="1196132"/>
            <a:ext cx="6624736" cy="406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400"/>
              </a:spcBef>
            </a:pPr>
            <a:endParaRPr lang="es-MX" sz="1600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  <a:p>
            <a:pPr algn="just">
              <a:lnSpc>
                <a:spcPct val="150000"/>
              </a:lnSpc>
              <a:buFont typeface="Symbol" charset="0"/>
              <a:buChar char="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Desarrollo de propuestas que favorezcan la internacionalización,  el establecimiento de convenios de intercambio y colaboración académica, con profesores e investigadores visitantes.</a:t>
            </a:r>
          </a:p>
          <a:p>
            <a:pPr algn="just">
              <a:lnSpc>
                <a:spcPct val="150000"/>
              </a:lnSpc>
              <a:buFont typeface="Symbol" charset="0"/>
              <a:buChar char="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Nuevos programas en alianzas con otras universidades jesuitas. </a:t>
            </a:r>
          </a:p>
          <a:p>
            <a:pPr algn="just">
              <a:lnSpc>
                <a:spcPct val="150000"/>
              </a:lnSpc>
              <a:buFont typeface="Symbol" charset="0"/>
              <a:buChar char="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Búsqueda de fondos y apoyos internacionales que apoyen programas de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movilidad.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" name="CuadroTexto 1"/>
          <p:cNvSpPr txBox="1">
            <a:spLocks noChangeArrowheads="1"/>
          </p:cNvSpPr>
          <p:nvPr/>
        </p:nvSpPr>
        <p:spPr bwMode="auto">
          <a:xfrm>
            <a:off x="531159" y="116632"/>
            <a:ext cx="66262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Líneas estratégicas </a:t>
            </a:r>
          </a:p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de acción </a:t>
            </a:r>
          </a:p>
        </p:txBody>
      </p:sp>
    </p:spTree>
    <p:extLst>
      <p:ext uri="{BB962C8B-B14F-4D97-AF65-F5344CB8AC3E}">
        <p14:creationId xmlns:p14="http://schemas.microsoft.com/office/powerpoint/2010/main" val="365295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775520" y="1949103"/>
            <a:ext cx="8640763" cy="51704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0" indent="-457200">
              <a:lnSpc>
                <a:spcPct val="115000"/>
              </a:lnSpc>
              <a:buFontTx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Coordinación de  Intercambio Académico</a:t>
            </a:r>
          </a:p>
          <a:p>
            <a:pPr marL="1143000" indent="-457200" algn="ctr"/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Patricia Camarena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sym typeface="Wingdings" charset="0"/>
              </a:rPr>
              <a:t>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8 horas</a:t>
            </a:r>
          </a:p>
          <a:p>
            <a:pPr marL="1143000" indent="-457200" algn="ctr"/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Sanna Forsberg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sym typeface="Wingdings" charset="0"/>
              </a:rPr>
              <a:t>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8 horas</a:t>
            </a:r>
          </a:p>
          <a:p>
            <a:pPr marL="1143000" indent="-457200" algn="ctr"/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Ana Cristina Nieto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sym typeface="Wingdings" charset="0"/>
              </a:rPr>
              <a:t>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 5 horas</a:t>
            </a:r>
          </a:p>
          <a:p>
            <a:pPr marL="1143000" indent="-457200">
              <a:lnSpc>
                <a:spcPct val="115000"/>
              </a:lnSpc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marL="1143000" indent="-457200">
              <a:lnSpc>
                <a:spcPct val="115000"/>
              </a:lnSpc>
              <a:buFontTx/>
              <a:buAutoNum type="arabicPeriod" startAt="2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Área de Internacionalización y Cooperación </a:t>
            </a:r>
          </a:p>
          <a:p>
            <a:pPr marL="1143000" indent="-457200" algn="ctr"/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Isabel Valdez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sym typeface="Wingdings" charset="0"/>
              </a:rPr>
              <a:t>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8 horas</a:t>
            </a:r>
          </a:p>
          <a:p>
            <a:pPr marL="1143000" indent="-457200">
              <a:lnSpc>
                <a:spcPct val="115000"/>
              </a:lnSpc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			 Selene Alvarado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sym typeface="Wingdings" charset="0"/>
              </a:rPr>
              <a:t>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8 horas</a:t>
            </a:r>
          </a:p>
          <a:p>
            <a:pPr marL="1143000" indent="-457200">
              <a:lnSpc>
                <a:spcPct val="115000"/>
              </a:lnSpc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marL="1143000" indent="-457200">
              <a:lnSpc>
                <a:spcPct val="115000"/>
              </a:lnSpc>
              <a:buFontTx/>
              <a:buAutoNum type="arabicPeriod" startAt="3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Área de Relaciones Institucionales </a:t>
            </a:r>
          </a:p>
          <a:p>
            <a:pPr marL="1143000" indent="-457200" algn="ctr"/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Isabel Valdez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sym typeface="Wingdings" charset="0"/>
              </a:rPr>
              <a:t>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8 horas</a:t>
            </a:r>
          </a:p>
          <a:p>
            <a:pPr marL="1143000" indent="-457200">
              <a:lnSpc>
                <a:spcPct val="115000"/>
              </a:lnSpc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			 Selene Alvarado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sym typeface="Wingdings" charset="0"/>
              </a:rPr>
              <a:t>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8 horas</a:t>
            </a:r>
          </a:p>
          <a:p>
            <a:pPr marL="1143000" indent="-457200">
              <a:lnSpc>
                <a:spcPct val="115000"/>
              </a:lnSpc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marL="1143000" indent="-457200">
              <a:lnSpc>
                <a:spcPct val="115000"/>
              </a:lnSpc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 </a:t>
            </a:r>
          </a:p>
          <a:p>
            <a:pPr marL="1143000" indent="-457200">
              <a:lnSpc>
                <a:spcPct val="115000"/>
              </a:lnSpc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 </a:t>
            </a:r>
          </a:p>
        </p:txBody>
      </p:sp>
      <p:sp>
        <p:nvSpPr>
          <p:cNvPr id="8" name="CuadroTexto 1"/>
          <p:cNvSpPr txBox="1">
            <a:spLocks noChangeArrowheads="1"/>
          </p:cNvSpPr>
          <p:nvPr/>
        </p:nvSpPr>
        <p:spPr bwMode="auto">
          <a:xfrm>
            <a:off x="623392" y="692696"/>
            <a:ext cx="7056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Composición de la Oficina</a:t>
            </a:r>
          </a:p>
        </p:txBody>
      </p:sp>
    </p:spTree>
    <p:extLst>
      <p:ext uri="{BB962C8B-B14F-4D97-AF65-F5344CB8AC3E}">
        <p14:creationId xmlns:p14="http://schemas.microsoft.com/office/powerpoint/2010/main" val="2503973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991544" y="1268760"/>
            <a:ext cx="7772400" cy="1409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s-ES_tradnl" sz="2800" b="1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Coordinación de Intercambio Académico</a:t>
            </a:r>
            <a:endParaRPr lang="es-ES_tradnl" sz="2800" b="1" dirty="0">
              <a:solidFill>
                <a:srgbClr val="00206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48" y="2611460"/>
            <a:ext cx="8041704" cy="356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"/>
          <p:cNvSpPr txBox="1">
            <a:spLocks noChangeArrowheads="1"/>
          </p:cNvSpPr>
          <p:nvPr/>
        </p:nvSpPr>
        <p:spPr bwMode="auto">
          <a:xfrm>
            <a:off x="623392" y="692696"/>
            <a:ext cx="7056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Composición de la Jefatura</a:t>
            </a:r>
          </a:p>
        </p:txBody>
      </p:sp>
    </p:spTree>
    <p:extLst>
      <p:ext uri="{BB962C8B-B14F-4D97-AF65-F5344CB8AC3E}">
        <p14:creationId xmlns:p14="http://schemas.microsoft.com/office/powerpoint/2010/main" val="233562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044924" y="1700808"/>
            <a:ext cx="810215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87 convenios internacionales de movilidad estudiantil para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licenciatura.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/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Aproximadamente 203 vacantes por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semestre. 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/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La región con más convenios bilaterales es Europa, con 43 convenios, seguida de América Latina con 31, América del Norte 8 y Asia con 5. Además de los programas como ISEP,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CREPUQ.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>
              <a:buFont typeface="Courier New" charset="0"/>
              <a:buChar char="o"/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Este año un total de 421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personas participaron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en programas de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intercambio; 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244 alumnos del ITESO (31 en otras instituciones de educación superior dentro de México  y 213 en el extranjero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)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>
              <a:buFont typeface="Courier New" charset="0"/>
              <a:buChar char="o"/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177 alumnos de otras universidades realizaron su intercambio en el ITESO (98 nacionales y 79 de diferentes países)</a:t>
            </a:r>
          </a:p>
          <a:p>
            <a:pPr algn="just">
              <a:buFont typeface="Courier New" charset="0"/>
              <a:buChar char="o"/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>
              <a:buFont typeface="Courier New" charset="0"/>
              <a:buChar char="o"/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</p:txBody>
      </p:sp>
      <p:sp>
        <p:nvSpPr>
          <p:cNvPr id="8" name="CuadroTexto 1"/>
          <p:cNvSpPr txBox="1">
            <a:spLocks noChangeArrowheads="1"/>
          </p:cNvSpPr>
          <p:nvPr/>
        </p:nvSpPr>
        <p:spPr bwMode="auto">
          <a:xfrm>
            <a:off x="1199456" y="1124744"/>
            <a:ext cx="5822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Información general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199456" y="181769"/>
            <a:ext cx="7010400" cy="963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s-ES_tradnl" sz="2800" b="1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Coordinación de Intercambio  Académico</a:t>
            </a:r>
            <a:endParaRPr lang="es-ES_tradnl" sz="2800" b="1" dirty="0">
              <a:solidFill>
                <a:srgbClr val="00206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04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2"/>
          <p:cNvSpPr txBox="1">
            <a:spLocks noChangeArrowheads="1"/>
          </p:cNvSpPr>
          <p:nvPr/>
        </p:nvSpPr>
        <p:spPr bwMode="auto">
          <a:xfrm>
            <a:off x="1604566" y="1772816"/>
            <a:ext cx="898286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Promover la movilidad en ambos sentidos para enriquecer la vida universitaria y académica abonando a la internacionalización del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ITESO.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marL="342900" indent="-342900" algn="just">
              <a:buFont typeface="Courier New" charset="0"/>
              <a:buChar char="o"/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marL="342900" indent="-342900"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Cooperación con otras instituciones de educación superior y/o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investigación.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marL="342900" indent="-342900" algn="just">
              <a:buFont typeface="Courier New" charset="0"/>
              <a:buChar char="o"/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marL="342900" indent="-342900"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Cooperación Internacional para el desarrollo: educación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superior.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</p:txBody>
      </p:sp>
      <p:sp>
        <p:nvSpPr>
          <p:cNvPr id="10" name="CuadroTexto 1"/>
          <p:cNvSpPr txBox="1">
            <a:spLocks noChangeArrowheads="1"/>
          </p:cNvSpPr>
          <p:nvPr/>
        </p:nvSpPr>
        <p:spPr bwMode="auto">
          <a:xfrm>
            <a:off x="1343793" y="1124744"/>
            <a:ext cx="582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s-MX" altLang="es-MX" sz="3200" b="1" dirty="0" smtClean="0">
                <a:solidFill>
                  <a:schemeClr val="accent5">
                    <a:lumMod val="50000"/>
                  </a:schemeClr>
                </a:solidFill>
                <a:latin typeface="Helvetica"/>
                <a:cs typeface="+mn-cs"/>
              </a:rPr>
              <a:t>Objetivos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317848" y="177725"/>
            <a:ext cx="7010400" cy="963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s-ES_tradnl" sz="2800" b="1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Coordinación de Intercambio Académico</a:t>
            </a:r>
            <a:endParaRPr lang="es-ES_tradnl" sz="2800" b="1" dirty="0">
              <a:solidFill>
                <a:srgbClr val="00206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731" y="4065116"/>
            <a:ext cx="4462462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18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1"/>
          <p:cNvSpPr txBox="1">
            <a:spLocks noChangeArrowheads="1"/>
          </p:cNvSpPr>
          <p:nvPr/>
        </p:nvSpPr>
        <p:spPr bwMode="auto">
          <a:xfrm>
            <a:off x="1631504" y="1104925"/>
            <a:ext cx="5822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s-MX" altLang="es-MX" sz="2800" b="1" dirty="0" smtClean="0">
                <a:solidFill>
                  <a:schemeClr val="accent5">
                    <a:lumMod val="50000"/>
                  </a:schemeClr>
                </a:solidFill>
                <a:latin typeface="Helvetica"/>
                <a:cs typeface="+mn-cs"/>
              </a:rPr>
              <a:t>Tareas principales</a:t>
            </a:r>
          </a:p>
        </p:txBody>
      </p:sp>
      <p:pic>
        <p:nvPicPr>
          <p:cNvPr id="1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48" y="4293096"/>
            <a:ext cx="345757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718514627"/>
              </p:ext>
            </p:extLst>
          </p:nvPr>
        </p:nvGraphicFramePr>
        <p:xfrm>
          <a:off x="2145755" y="1802631"/>
          <a:ext cx="7920880" cy="4866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631504" y="141312"/>
            <a:ext cx="7010400" cy="963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s-ES_tradnl" sz="2800" b="1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Coordinación de Intercambio Académico</a:t>
            </a:r>
            <a:endParaRPr lang="es-ES_tradnl" sz="2800" b="1" dirty="0">
              <a:solidFill>
                <a:srgbClr val="00206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CuadroTexto 1"/>
          <p:cNvSpPr txBox="1">
            <a:spLocks noChangeArrowheads="1"/>
          </p:cNvSpPr>
          <p:nvPr/>
        </p:nvSpPr>
        <p:spPr bwMode="auto">
          <a:xfrm>
            <a:off x="3935760" y="1741583"/>
            <a:ext cx="49688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Gestión y administración de programas de intercambio y movilidad</a:t>
            </a:r>
          </a:p>
          <a:p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2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1"/>
          <p:cNvSpPr txBox="1">
            <a:spLocks noChangeArrowheads="1"/>
          </p:cNvSpPr>
          <p:nvPr/>
        </p:nvSpPr>
        <p:spPr bwMode="auto">
          <a:xfrm>
            <a:off x="1476102" y="1279704"/>
            <a:ext cx="58229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s-MX" altLang="es-MX" sz="2800" b="1" dirty="0" smtClean="0">
                <a:solidFill>
                  <a:schemeClr val="accent5">
                    <a:lumMod val="50000"/>
                  </a:schemeClr>
                </a:solidFill>
                <a:latin typeface="Helvetica"/>
                <a:cs typeface="+mn-cs"/>
              </a:rPr>
              <a:t>Proyectos especiales </a:t>
            </a:r>
            <a:endParaRPr lang="es-MX" altLang="es-MX" sz="2800" b="1" dirty="0">
              <a:solidFill>
                <a:schemeClr val="accent5">
                  <a:lumMod val="50000"/>
                </a:schemeClr>
              </a:solidFill>
              <a:latin typeface="Helvetica"/>
              <a:cs typeface="+mn-cs"/>
            </a:endParaRPr>
          </a:p>
        </p:txBody>
      </p:sp>
      <p:sp>
        <p:nvSpPr>
          <p:cNvPr id="10" name="CuadroTexto 4"/>
          <p:cNvSpPr txBox="1">
            <a:spLocks noChangeArrowheads="1"/>
          </p:cNvSpPr>
          <p:nvPr/>
        </p:nvSpPr>
        <p:spPr bwMode="auto">
          <a:xfrm>
            <a:off x="1476102" y="1916832"/>
            <a:ext cx="5411986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Identificar y desarrollar programas para necesidades específicas de las carreras del ITESO, ya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sean períodos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semestrales, veranos o viajes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académicos.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marL="342900" indent="-342900" algn="just">
              <a:buFont typeface="Courier New" charset="0"/>
              <a:buChar char="o"/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marL="342900" indent="-342900"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Three plus </a:t>
            </a:r>
            <a:r>
              <a:rPr lang="es-MX" sz="2000" dirty="0" err="1">
                <a:solidFill>
                  <a:schemeClr val="accent1">
                    <a:lumMod val="50000"/>
                  </a:schemeClr>
                </a:solidFill>
                <a:latin typeface="Helvetica"/>
              </a:rPr>
              <a:t>one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 </a:t>
            </a:r>
            <a:r>
              <a:rPr lang="es-MX" sz="2000" dirty="0" err="1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program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.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marL="342900" indent="-342900" algn="just">
              <a:buFont typeface="Courier New" charset="0"/>
              <a:buChar char="o"/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marL="342900" indent="-342900"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Nuevo programa: Eco Summer at ITESO: planeación, difusión, realización y evaluación.  </a:t>
            </a:r>
          </a:p>
          <a:p>
            <a:pPr marL="342900" indent="-342900" algn="just">
              <a:buFont typeface="Courier New" charset="0"/>
              <a:buChar char="o"/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marL="342900" indent="-342900"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Conecta con el Mundo, Feria Académica Internacional: revitalización de la feria, nuevo nombre, nueva imagen, nuevos invitados, conferencias en línea y talleres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430064" y="260648"/>
            <a:ext cx="7010400" cy="963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s-ES_tradnl" sz="2800" b="1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Coordinación de Intercambio Académico</a:t>
            </a:r>
            <a:endParaRPr lang="es-ES_tradnl" sz="2800" b="1" dirty="0">
              <a:solidFill>
                <a:srgbClr val="00206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544" y="3535705"/>
            <a:ext cx="251142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88640"/>
            <a:ext cx="25368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4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5303912" y="1052736"/>
            <a:ext cx="5689600" cy="46858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s-MX" sz="2000" b="1" dirty="0">
                <a:solidFill>
                  <a:srgbClr val="FF0000"/>
                </a:solidFill>
                <a:latin typeface="Helvetica"/>
                <a:ea typeface="Helvetica"/>
                <a:cs typeface="Times New Roman" charset="0"/>
              </a:rPr>
              <a:t> </a:t>
            </a: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Programa  de Verano </a:t>
            </a:r>
            <a:r>
              <a:rPr lang="es-MX" sz="2000" b="1" dirty="0" smtClean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Internacional. </a:t>
            </a:r>
            <a:endParaRPr lang="es-MX" sz="2000" b="1" dirty="0">
              <a:solidFill>
                <a:srgbClr val="002060"/>
              </a:solidFill>
              <a:latin typeface="Helvetica"/>
              <a:ea typeface="Helvetica"/>
              <a:cs typeface="Times New Roman" charset="0"/>
            </a:endParaRP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Programa de verano con </a:t>
            </a:r>
            <a:r>
              <a:rPr lang="es-MX" sz="2000" b="1" dirty="0" smtClean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CMU.</a:t>
            </a:r>
            <a:endParaRPr lang="es-MX" sz="2000" b="1" dirty="0">
              <a:solidFill>
                <a:srgbClr val="002060"/>
              </a:solidFill>
              <a:latin typeface="Helvetica"/>
              <a:ea typeface="Helvetica"/>
              <a:cs typeface="Times New Roman" charset="0"/>
            </a:endParaRP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Programas especiales </a:t>
            </a:r>
            <a:r>
              <a:rPr lang="es-MX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con ESSCA, ESC RENNES para obtención de grado </a:t>
            </a:r>
            <a:r>
              <a:rPr lang="es-MX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consecutivo.</a:t>
            </a:r>
            <a:endParaRPr lang="es-MX" sz="2000" dirty="0">
              <a:latin typeface="Helvetica"/>
              <a:ea typeface="Helvetica"/>
              <a:cs typeface="Times New Roman" charset="0"/>
            </a:endParaRP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Programa Enseñanza de contenido de materias en </a:t>
            </a:r>
            <a:r>
              <a:rPr lang="es-MX" sz="2000" b="1" dirty="0" smtClean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inglés.  </a:t>
            </a:r>
            <a:endParaRPr lang="es-MX" sz="2000" b="1" dirty="0">
              <a:solidFill>
                <a:srgbClr val="002060"/>
              </a:solidFill>
              <a:latin typeface="Helvetica"/>
              <a:ea typeface="Helvetica"/>
              <a:cs typeface="Times New Roman" charset="0"/>
            </a:endParaRP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Gestión Programa </a:t>
            </a:r>
            <a:r>
              <a:rPr lang="es-MX" sz="2000" b="1" dirty="0" smtClean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RARE.</a:t>
            </a:r>
            <a:endParaRPr lang="es-MX" sz="2000" b="1" dirty="0">
              <a:solidFill>
                <a:srgbClr val="002060"/>
              </a:solidFill>
              <a:latin typeface="Helvetica"/>
              <a:ea typeface="Helvetica"/>
              <a:cs typeface="Times New Roman" charset="0"/>
            </a:endParaRP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Difusión de  Programas y convocatorias </a:t>
            </a:r>
            <a:r>
              <a:rPr lang="es-MX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especiales en el marco de la internacionalización para alumnos, profesores e investigadores.</a:t>
            </a:r>
            <a:endParaRPr lang="es-MX" sz="2000" dirty="0">
              <a:latin typeface="Helvetica"/>
              <a:ea typeface="Helvetica"/>
              <a:cs typeface="Times New Roman" charset="0"/>
            </a:endParaRPr>
          </a:p>
          <a:p>
            <a:pPr>
              <a:lnSpc>
                <a:spcPct val="115000"/>
              </a:lnSpc>
            </a:pPr>
            <a:endParaRPr lang="es-MX" sz="2000" b="1" dirty="0">
              <a:latin typeface="Helvetica"/>
              <a:ea typeface="Helvetica"/>
              <a:cs typeface="Times New Roman" charset="0"/>
            </a:endParaRPr>
          </a:p>
        </p:txBody>
      </p:sp>
      <p:pic>
        <p:nvPicPr>
          <p:cNvPr id="14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836712"/>
            <a:ext cx="3656013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"/>
          <p:cNvSpPr txBox="1">
            <a:spLocks noChangeArrowheads="1"/>
          </p:cNvSpPr>
          <p:nvPr/>
        </p:nvSpPr>
        <p:spPr bwMode="auto">
          <a:xfrm>
            <a:off x="5303912" y="764704"/>
            <a:ext cx="5822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MX" sz="2800" b="1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Internacionalización</a:t>
            </a:r>
            <a:endParaRPr lang="es-MX" sz="2800" b="1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2166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5700588" y="1689249"/>
            <a:ext cx="4787900" cy="39780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Enlace VIC del  CONACYT</a:t>
            </a:r>
          </a:p>
          <a:p>
            <a:pPr marL="342900" indent="-342900"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Participación en convocatorias </a:t>
            </a:r>
            <a:r>
              <a:rPr lang="es-MX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internacionales como Generation </a:t>
            </a:r>
            <a:r>
              <a:rPr lang="es-MX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Study</a:t>
            </a:r>
            <a:r>
              <a:rPr lang="es-MX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 </a:t>
            </a:r>
            <a:r>
              <a:rPr lang="es-MX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Abroad</a:t>
            </a:r>
            <a:r>
              <a:rPr lang="es-MX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. </a:t>
            </a:r>
            <a:endParaRPr lang="es-MX" sz="2000" dirty="0">
              <a:latin typeface="Helvetica"/>
              <a:ea typeface="Helvetica"/>
              <a:cs typeface="Times New Roman" charset="0"/>
            </a:endParaRPr>
          </a:p>
          <a:p>
            <a:pPr marL="342900" indent="-342900"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Proyecto 17 </a:t>
            </a:r>
            <a:r>
              <a:rPr lang="es-MX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de la red CARI de AUSJAL, de internacionalización del </a:t>
            </a:r>
            <a:r>
              <a:rPr lang="es-MX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posgrado. </a:t>
            </a:r>
            <a:endParaRPr lang="es-MX" sz="2000" dirty="0">
              <a:latin typeface="Helvetica"/>
              <a:ea typeface="Helvetica"/>
              <a:cs typeface="Times New Roman" charset="0"/>
            </a:endParaRPr>
          </a:p>
          <a:p>
            <a:pPr marL="342900" indent="-342900"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Búsqueda</a:t>
            </a:r>
            <a:r>
              <a:rPr lang="es-MX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 de nuevas relaciones de cooperación y establecimiento de convenios y acuerdos. </a:t>
            </a:r>
            <a:endParaRPr lang="es-MX" sz="2000" dirty="0">
              <a:latin typeface="Helvetica"/>
              <a:ea typeface="Helvetica"/>
              <a:cs typeface="Times New Roman" charset="0"/>
            </a:endParaRPr>
          </a:p>
          <a:p>
            <a:pPr marL="342900" indent="-342900"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Red de </a:t>
            </a:r>
            <a:r>
              <a:rPr lang="es-MX" sz="2000" b="1" dirty="0" smtClean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alojamiento. </a:t>
            </a:r>
            <a:endParaRPr lang="es-MX" sz="2000" b="1" dirty="0">
              <a:solidFill>
                <a:srgbClr val="002060"/>
              </a:solidFill>
              <a:latin typeface="Helvetica"/>
              <a:ea typeface="Helvetica"/>
              <a:cs typeface="Times New Roman" charset="0"/>
            </a:endParaRP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38" y="1834108"/>
            <a:ext cx="42982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44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Picture 42" descr="arquitectura iteso relaciones extern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95400" y="1196752"/>
            <a:ext cx="9433048" cy="3816424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Tx/>
              <a:buNone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Además de los propósitos específicos para cada una de las oficinas que componen la dirección, los ámbitos estratégicos de la DRE se han centrado en los siguientes grandes apartados: 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endParaRPr lang="es-MX" sz="20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 marL="0" indent="0"/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Posicionamiento de la universidad</a:t>
            </a:r>
          </a:p>
          <a:p>
            <a:pPr marL="0" indent="0"/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Vinculación institucional</a:t>
            </a:r>
          </a:p>
          <a:p>
            <a:pPr marL="0" indent="0"/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Gestión de la matrícula</a:t>
            </a:r>
          </a:p>
          <a:p>
            <a:pPr marL="0" indent="0"/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Internacionalización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endParaRPr lang="es-MX" sz="20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 marL="0" indent="0" algn="just">
              <a:spcBef>
                <a:spcPct val="0"/>
              </a:spcBef>
              <a:buFontTx/>
              <a:buNone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En estos apartados se inscriben las acciones con egresados, la procuración de fondos, las publicaciones, la educación continua y las relaciones institucionales.</a:t>
            </a:r>
          </a:p>
          <a:p>
            <a:pPr marL="0" indent="0"/>
            <a:endParaRPr lang="es-MX" sz="2400" dirty="0">
              <a:solidFill>
                <a:schemeClr val="accent1">
                  <a:lumMod val="50000"/>
                </a:schemeClr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9505056" cy="1143000"/>
          </a:xfrm>
        </p:spPr>
        <p:txBody>
          <a:bodyPr/>
          <a:lstStyle/>
          <a:p>
            <a:r>
              <a:rPr lang="es-MX" sz="3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Dirección de Relaciones Externas</a:t>
            </a:r>
          </a:p>
        </p:txBody>
      </p:sp>
      <p:pic>
        <p:nvPicPr>
          <p:cNvPr id="2" name="Imagen 1" descr="d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5079149"/>
            <a:ext cx="7776864" cy="18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6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5519936" y="1628800"/>
            <a:ext cx="5688013" cy="50398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endParaRPr lang="es-MX" sz="2000" b="1" dirty="0">
              <a:solidFill>
                <a:srgbClr val="FF0000"/>
              </a:solidFill>
              <a:latin typeface="Helvetica"/>
              <a:ea typeface="Helvetica"/>
              <a:cs typeface="Times New Roman" charset="0"/>
            </a:endParaRP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Protocolo: </a:t>
            </a:r>
            <a:r>
              <a:rPr lang="es-MX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 asesoría a todas las instancias para el protocolo y organización de eventos.</a:t>
            </a:r>
            <a:endParaRPr lang="es-MX" sz="2000" dirty="0">
              <a:latin typeface="Helvetica"/>
              <a:ea typeface="Helvetica"/>
              <a:cs typeface="Times New Roman" charset="0"/>
            </a:endParaRP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Coordinación </a:t>
            </a:r>
            <a:r>
              <a:rPr lang="es-MX" sz="2000" b="1" dirty="0" smtClean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de eventos </a:t>
            </a: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institucionales</a:t>
            </a:r>
            <a:r>
              <a:rPr lang="es-MX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: Informe del Rector, inauguraciones edificios, primeras piedras, etc.</a:t>
            </a:r>
            <a:endParaRPr lang="es-MX" sz="2000" dirty="0">
              <a:latin typeface="Helvetica"/>
              <a:ea typeface="Helvetica"/>
              <a:cs typeface="Times New Roman" charset="0"/>
            </a:endParaRP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Visitantes especiales</a:t>
            </a:r>
            <a:r>
              <a:rPr lang="es-MX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 de gobierno, empresas, asociaciones.</a:t>
            </a:r>
            <a:endParaRPr lang="es-MX" sz="2000" dirty="0">
              <a:latin typeface="Helvetica"/>
              <a:ea typeface="Helvetica"/>
              <a:cs typeface="Times New Roman" charset="0"/>
            </a:endParaRPr>
          </a:p>
          <a:p>
            <a:pPr>
              <a:lnSpc>
                <a:spcPct val="115000"/>
              </a:lnSpc>
              <a:buFont typeface="Arial" charset="0"/>
              <a:buChar char="•"/>
            </a:pPr>
            <a:r>
              <a:rPr lang="es-MX" sz="2000" b="1" dirty="0">
                <a:solidFill>
                  <a:srgbClr val="002060"/>
                </a:solidFill>
                <a:latin typeface="Helvetica"/>
                <a:ea typeface="Helvetica"/>
                <a:cs typeface="Times New Roman" charset="0"/>
              </a:rPr>
              <a:t>Relaciones institucionales  en general</a:t>
            </a:r>
            <a:r>
              <a:rPr lang="es-MX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, representación institucional, atención  de solicitudes de gobierno, asociaciones,  vinculación, PAPS, etc.</a:t>
            </a:r>
            <a:endParaRPr lang="es-MX" sz="2000" dirty="0">
              <a:latin typeface="Helvetica"/>
              <a:ea typeface="Helvetica"/>
              <a:cs typeface="Times New Roman" charset="0"/>
            </a:endParaRPr>
          </a:p>
          <a:p>
            <a:pPr>
              <a:lnSpc>
                <a:spcPct val="115000"/>
              </a:lnSpc>
            </a:pPr>
            <a:r>
              <a:rPr lang="es-MX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 </a:t>
            </a:r>
            <a:endParaRPr lang="es-MX" sz="2000" dirty="0">
              <a:latin typeface="Helvetica"/>
              <a:ea typeface="Helvetica"/>
              <a:cs typeface="Times New Roman" charset="0"/>
            </a:endParaRPr>
          </a:p>
          <a:p>
            <a:pPr>
              <a:lnSpc>
                <a:spcPct val="115000"/>
              </a:lnSpc>
            </a:pPr>
            <a:r>
              <a:rPr lang="es-MX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 </a:t>
            </a:r>
            <a:endParaRPr lang="es-MX" sz="2000" dirty="0">
              <a:latin typeface="Helvetica"/>
              <a:ea typeface="Helvetica"/>
              <a:cs typeface="Times New Roman" charset="0"/>
            </a:endParaRPr>
          </a:p>
        </p:txBody>
      </p:sp>
      <p:pic>
        <p:nvPicPr>
          <p:cNvPr id="10" name="Picture 5" descr="http://www.tlaquepaque.gob.mx/portal/sites/default/files/noticas/IMG_93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84" y="2120418"/>
            <a:ext cx="4232228" cy="339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018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1"/>
          <p:cNvSpPr txBox="1">
            <a:spLocks noChangeArrowheads="1"/>
          </p:cNvSpPr>
          <p:nvPr/>
        </p:nvSpPr>
        <p:spPr bwMode="auto">
          <a:xfrm>
            <a:off x="1531937" y="404664"/>
            <a:ext cx="91281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Dificultades y Retos para la internacionalización del ITESO </a:t>
            </a:r>
          </a:p>
          <a:p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Intercambio Académico   </a:t>
            </a:r>
            <a:endParaRPr lang="es-MX" b="1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711325" y="1788964"/>
            <a:ext cx="4248150" cy="470898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just"/>
            <a:r>
              <a:rPr lang="es-MX" sz="2000" b="1" dirty="0">
                <a:solidFill>
                  <a:srgbClr val="C00000"/>
                </a:solidFill>
                <a:latin typeface="Helvetica"/>
              </a:rPr>
              <a:t>Dificultades</a:t>
            </a:r>
          </a:p>
          <a:p>
            <a:pPr algn="just"/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Situación de inseguridad del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país. 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/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La oferta de materias en inglés es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limitada.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/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El modelo de movilidad está basado principalmente en el de convenio y de reciprocidad - capacidad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limitada.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/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Cantidad reducida de convenios con universidades jesuitas, principalmente en Estados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Unidos.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751637" y="1788964"/>
            <a:ext cx="3600450" cy="409342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just"/>
            <a:r>
              <a:rPr lang="es-MX" sz="2000" b="1" dirty="0">
                <a:solidFill>
                  <a:srgbClr val="C00000"/>
                </a:solidFill>
                <a:latin typeface="Helvetica"/>
              </a:rPr>
              <a:t>Retos</a:t>
            </a:r>
          </a:p>
          <a:p>
            <a:pPr algn="just"/>
            <a:endParaRPr lang="es-MX" sz="2000" dirty="0">
              <a:solidFill>
                <a:srgbClr val="000000"/>
              </a:solidFill>
              <a:latin typeface="Helvetica"/>
            </a:endParaRPr>
          </a:p>
          <a:p>
            <a:pPr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Diversificar y crecer la oferta de opciones de experiencias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internacionales. 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/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Equilibrio entre los procesos de gestión de intercambios e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innovación.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/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just">
              <a:buFont typeface="Courier New" charset="0"/>
              <a:buChar char="o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Dar a conocer las ventajas competitivas del ITESO en el ámbito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internacional. 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3398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>
            <a:spLocks noChangeArrowheads="1"/>
          </p:cNvSpPr>
          <p:nvPr/>
        </p:nvSpPr>
        <p:spPr bwMode="auto">
          <a:xfrm>
            <a:off x="2135560" y="692696"/>
            <a:ext cx="76327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Dificultades y Retos para la internacionalización del ITESO </a:t>
            </a:r>
          </a:p>
          <a:p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Perspectiva General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064518" y="2680246"/>
            <a:ext cx="8135938" cy="39780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15000"/>
              </a:lnSpc>
              <a:buFont typeface="Arial" charset="0"/>
              <a:buChar char="•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Al interior del ITESO, es necesario un crecimiento sostenido de la oferta de cursos en inglés,  en licenciatura y posgrado, con profesores con capacidad de hacerlo, y  cierta obligatoriedad para los alumnos del ITESO.</a:t>
            </a:r>
          </a:p>
          <a:p>
            <a:pPr marL="342900" indent="-342900">
              <a:lnSpc>
                <a:spcPct val="115000"/>
              </a:lnSpc>
              <a:buFont typeface="Arial" charset="0"/>
              <a:buChar char="•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 Áreas de especialización académica en los programas, totalmente en inglés.</a:t>
            </a:r>
          </a:p>
          <a:p>
            <a:pPr marL="342900" indent="-342900">
              <a:lnSpc>
                <a:spcPct val="115000"/>
              </a:lnSpc>
              <a:buFont typeface="Arial" charset="0"/>
              <a:buChar char="•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Desarrollar una mayor oferta de posibilidades de estancias para estudiantes de posgrado.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  <a:ea typeface="Helvetica"/>
              <a:cs typeface="Times New Roman" charset="0"/>
            </a:endParaRPr>
          </a:p>
          <a:p>
            <a:pPr marL="342900" indent="-342900">
              <a:lnSpc>
                <a:spcPct val="115000"/>
              </a:lnSpc>
              <a:buFont typeface="Arial" charset="0"/>
              <a:buChar char="•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Diversidad en la concepción de los beneficios de la internacionalización.</a:t>
            </a:r>
          </a:p>
          <a:p>
            <a:pPr marL="342900" indent="-342900">
              <a:lnSpc>
                <a:spcPct val="115000"/>
              </a:lnSpc>
            </a:pP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  <a:ea typeface="Helvetica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65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2171825" y="1340768"/>
            <a:ext cx="6391275" cy="15004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Consolidar:</a:t>
            </a:r>
          </a:p>
          <a:p>
            <a:pPr>
              <a:lnSpc>
                <a:spcPct val="115000"/>
              </a:lnSpc>
              <a:buFontTx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El proyecto de la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internacionalización.</a:t>
            </a:r>
            <a:endParaRPr lang="es-MX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ea typeface="Helvetica"/>
              <a:cs typeface="Times New Roman" charset="0"/>
            </a:endParaRPr>
          </a:p>
          <a:p>
            <a:pPr>
              <a:lnSpc>
                <a:spcPct val="115000"/>
              </a:lnSpc>
              <a:buFontTx/>
              <a:buAutoNum type="arabicPeriod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La oficina responsable de la internacionalización y cooperación académica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ea typeface="Helvetica"/>
                <a:cs typeface="Times New Roman" charset="0"/>
              </a:rPr>
              <a:t>internacional.</a:t>
            </a:r>
            <a:endParaRPr lang="es-MX" sz="2000" dirty="0">
              <a:solidFill>
                <a:schemeClr val="accent1">
                  <a:lumMod val="50000"/>
                </a:schemeClr>
              </a:solidFill>
              <a:latin typeface="Helvetica"/>
              <a:ea typeface="Helvetica"/>
              <a:cs typeface="Times New Roman" charset="0"/>
            </a:endParaRPr>
          </a:p>
        </p:txBody>
      </p:sp>
      <p:sp>
        <p:nvSpPr>
          <p:cNvPr id="13" name="CuadroTexto 1"/>
          <p:cNvSpPr txBox="1">
            <a:spLocks noChangeArrowheads="1"/>
          </p:cNvSpPr>
          <p:nvPr/>
        </p:nvSpPr>
        <p:spPr bwMode="auto">
          <a:xfrm>
            <a:off x="1681287" y="796013"/>
            <a:ext cx="698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s-MX" altLang="es-MX" sz="3200" b="1" dirty="0" smtClean="0">
                <a:solidFill>
                  <a:schemeClr val="accent5">
                    <a:lumMod val="50000"/>
                  </a:schemeClr>
                </a:solidFill>
                <a:latin typeface="Helvetica"/>
                <a:cs typeface="+mn-cs"/>
              </a:rPr>
              <a:t>Principales proyectos  </a:t>
            </a:r>
          </a:p>
        </p:txBody>
      </p:sp>
      <p:pic>
        <p:nvPicPr>
          <p:cNvPr id="14" name="Picture 5" descr="http://www.iteso.mx/image/journal/article?img_id=292827&amp;t=14134847151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41675"/>
            <a:ext cx="9144000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900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36283" y="977155"/>
            <a:ext cx="1980832" cy="131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4180549" y="3834701"/>
            <a:ext cx="2022630" cy="133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79277" y="971859"/>
            <a:ext cx="1996824" cy="132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071774" y="962174"/>
            <a:ext cx="2026068" cy="134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3367092" y="2629302"/>
            <a:ext cx="1319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Selene Alvarado Cuevas</a:t>
            </a:r>
            <a:r>
              <a:rPr lang="es-MX" sz="1000" dirty="0">
                <a:latin typeface="Helvetica"/>
              </a:rPr>
              <a:t>, Secretaria 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418082" y="2629302"/>
            <a:ext cx="15989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Patricia Margarita Camarena Morales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Coordinadora </a:t>
            </a:r>
            <a:r>
              <a:rPr lang="es-MX" sz="1000" dirty="0">
                <a:latin typeface="Helvetica"/>
              </a:rPr>
              <a:t>de intercambio académico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425200" y="2617954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 err="1">
                <a:latin typeface="Helvetica"/>
              </a:rPr>
              <a:t>Sanna</a:t>
            </a:r>
            <a:r>
              <a:rPr lang="es-MX" sz="1000" b="1" dirty="0">
                <a:latin typeface="Helvetica"/>
              </a:rPr>
              <a:t> Felicia</a:t>
            </a:r>
            <a:r>
              <a:rPr lang="es-MX" sz="1000" dirty="0">
                <a:latin typeface="Helvetica"/>
              </a:rPr>
              <a:t> </a:t>
            </a:r>
            <a:r>
              <a:rPr lang="es-MX" sz="1000" b="1" dirty="0" err="1">
                <a:latin typeface="Helvetica"/>
              </a:rPr>
              <a:t>Forsberg</a:t>
            </a:r>
            <a:r>
              <a:rPr lang="es-MX" sz="1000" dirty="0">
                <a:latin typeface="Helvetica"/>
              </a:rPr>
              <a:t>, Asistente de intercambio académico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527413" y="5480794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Ana Cristina Nieto Enrigue</a:t>
            </a:r>
            <a:r>
              <a:rPr lang="es-MX" sz="1000" dirty="0">
                <a:latin typeface="Helvetica"/>
              </a:rPr>
              <a:t>, Asistente de intercambio académico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924846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Relaciones Institucionales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6221543" y="3864012"/>
            <a:ext cx="1945192" cy="128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6534532" y="5504356"/>
            <a:ext cx="13192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María de Lourdes Isabel Valdez Castellanos, </a:t>
            </a:r>
            <a:r>
              <a:rPr lang="es-MX" sz="1000" dirty="0">
                <a:latin typeface="Helvetica"/>
              </a:rPr>
              <a:t>Jefa de </a:t>
            </a:r>
            <a:r>
              <a:rPr lang="es-MX" sz="1000" dirty="0" smtClean="0">
                <a:latin typeface="Helvetica"/>
              </a:rPr>
              <a:t>la Oficina </a:t>
            </a:r>
            <a:r>
              <a:rPr lang="es-MX" sz="1000" dirty="0">
                <a:latin typeface="Helvetica"/>
              </a:rPr>
              <a:t>de Relaciones Institucionales</a:t>
            </a:r>
          </a:p>
          <a:p>
            <a:endParaRPr lang="es-MX" sz="1000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6305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 descr="O. Relaciones Instituciona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3071664" y="2492896"/>
            <a:ext cx="6372200" cy="1828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ctr"/>
            <a:r>
              <a:rPr lang="es-MX" sz="4500" b="1" dirty="0">
                <a:solidFill>
                  <a:schemeClr val="accent1">
                    <a:lumMod val="50000"/>
                  </a:schemeClr>
                </a:solidFill>
              </a:rPr>
              <a:t>¡</a:t>
            </a:r>
            <a:r>
              <a:rPr lang="es-MX" sz="4500" b="1" dirty="0" smtClean="0">
                <a:solidFill>
                  <a:schemeClr val="accent1">
                    <a:lumMod val="50000"/>
                  </a:schemeClr>
                </a:solidFill>
              </a:rPr>
              <a:t>Muchas gracias!</a:t>
            </a:r>
            <a:endParaRPr lang="es-MX" sz="45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2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456033"/>
            <a:ext cx="9144000" cy="2387600"/>
          </a:xfrm>
        </p:spPr>
        <p:txBody>
          <a:bodyPr>
            <a:normAutofit/>
          </a:bodyPr>
          <a:lstStyle/>
          <a:p>
            <a:r>
              <a:rPr lang="es-MX" sz="4500" b="1" dirty="0" smtClean="0">
                <a:solidFill>
                  <a:schemeClr val="accent1">
                    <a:lumMod val="50000"/>
                  </a:schemeClr>
                </a:solidFill>
              </a:rPr>
              <a:t>OFICINA DE ADMISIÓN</a:t>
            </a:r>
            <a:endParaRPr lang="es-MX" sz="4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3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33600" y="167622"/>
            <a:ext cx="7924800" cy="935037"/>
          </a:xfrm>
        </p:spPr>
        <p:txBody>
          <a:bodyPr>
            <a:normAutofit/>
          </a:bodyPr>
          <a:lstStyle/>
          <a:p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MISIÓN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76481" y="1270281"/>
            <a:ext cx="9888071" cy="437748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</a:rPr>
              <a:t>La oficina de admisión colaborará, con la misión del ITESO, </a:t>
            </a:r>
            <a:r>
              <a:rPr lang="es-ES_tradnl" sz="2500" dirty="0" smtClean="0">
                <a:solidFill>
                  <a:schemeClr val="accent1">
                    <a:lumMod val="50000"/>
                  </a:schemeClr>
                </a:solidFill>
              </a:rPr>
              <a:t>con</a:t>
            </a:r>
          </a:p>
          <a:p>
            <a:pPr algn="just">
              <a:lnSpc>
                <a:spcPct val="100000"/>
              </a:lnSpc>
            </a:pPr>
            <a:r>
              <a:rPr lang="es-ES_tradnl" sz="2500" dirty="0" smtClean="0">
                <a:solidFill>
                  <a:schemeClr val="accent1">
                    <a:lumMod val="50000"/>
                  </a:schemeClr>
                </a:solidFill>
              </a:rPr>
              <a:t>lograr </a:t>
            </a: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</a:rPr>
              <a:t>una inscripción en cantidad y calidad  en cada </a:t>
            </a:r>
            <a:r>
              <a:rPr lang="es-ES_tradnl" sz="2500" dirty="0" smtClean="0">
                <a:solidFill>
                  <a:schemeClr val="accent1">
                    <a:lumMod val="50000"/>
                  </a:schemeClr>
                </a:solidFill>
              </a:rPr>
              <a:t>período</a:t>
            </a:r>
          </a:p>
          <a:p>
            <a:pPr algn="just">
              <a:lnSpc>
                <a:spcPct val="100000"/>
              </a:lnSpc>
            </a:pPr>
            <a:r>
              <a:rPr lang="es-ES_tradnl" sz="2500" dirty="0" smtClean="0">
                <a:solidFill>
                  <a:schemeClr val="accent1">
                    <a:lumMod val="50000"/>
                  </a:schemeClr>
                </a:solidFill>
              </a:rPr>
              <a:t>escolar</a:t>
            </a: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</a:rPr>
              <a:t>, mediante la búsqueda de aspirantes deseosos </a:t>
            </a:r>
            <a:r>
              <a:rPr lang="es-ES_tradnl" sz="2500" dirty="0" smtClean="0">
                <a:solidFill>
                  <a:schemeClr val="accent1">
                    <a:lumMod val="50000"/>
                  </a:schemeClr>
                </a:solidFill>
              </a:rPr>
              <a:t>de</a:t>
            </a:r>
          </a:p>
          <a:p>
            <a:pPr algn="just">
              <a:lnSpc>
                <a:spcPct val="100000"/>
              </a:lnSpc>
            </a:pPr>
            <a:r>
              <a:rPr lang="es-ES_tradnl" sz="2500" dirty="0" smtClean="0">
                <a:solidFill>
                  <a:schemeClr val="accent1">
                    <a:lumMod val="50000"/>
                  </a:schemeClr>
                </a:solidFill>
              </a:rPr>
              <a:t>superación </a:t>
            </a: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</a:rPr>
              <a:t>personal, capaces </a:t>
            </a:r>
            <a:r>
              <a:rPr lang="es-ES_tradnl" sz="2500" dirty="0" smtClean="0">
                <a:solidFill>
                  <a:schemeClr val="accent1">
                    <a:lumMod val="50000"/>
                  </a:schemeClr>
                </a:solidFill>
              </a:rPr>
              <a:t>de</a:t>
            </a:r>
          </a:p>
          <a:p>
            <a:pPr algn="just">
              <a:lnSpc>
                <a:spcPct val="100000"/>
              </a:lnSpc>
            </a:pPr>
            <a:r>
              <a:rPr lang="es-ES_tradnl" sz="2500" dirty="0" smtClean="0">
                <a:solidFill>
                  <a:schemeClr val="accent1">
                    <a:lumMod val="50000"/>
                  </a:schemeClr>
                </a:solidFill>
              </a:rPr>
              <a:t>iniciar </a:t>
            </a: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</a:rPr>
              <a:t>y concluir un </a:t>
            </a:r>
            <a:r>
              <a:rPr lang="es-ES_tradnl" sz="2500" dirty="0" smtClean="0">
                <a:solidFill>
                  <a:schemeClr val="accent1">
                    <a:lumMod val="50000"/>
                  </a:schemeClr>
                </a:solidFill>
              </a:rPr>
              <a:t>programa</a:t>
            </a:r>
          </a:p>
          <a:p>
            <a:pPr algn="just">
              <a:lnSpc>
                <a:spcPct val="100000"/>
              </a:lnSpc>
            </a:pPr>
            <a:r>
              <a:rPr lang="es-ES_tradnl" sz="2500" dirty="0" smtClean="0">
                <a:solidFill>
                  <a:schemeClr val="accent1">
                    <a:lumMod val="50000"/>
                  </a:schemeClr>
                </a:solidFill>
              </a:rPr>
              <a:t>de </a:t>
            </a: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</a:rPr>
              <a:t>estudios y trascender  en </a:t>
            </a:r>
            <a:r>
              <a:rPr lang="es-ES_tradnl" sz="2500" dirty="0" smtClean="0">
                <a:solidFill>
                  <a:schemeClr val="accent1">
                    <a:lumMod val="50000"/>
                  </a:schemeClr>
                </a:solidFill>
              </a:rPr>
              <a:t>la</a:t>
            </a:r>
          </a:p>
          <a:p>
            <a:pPr algn="just">
              <a:lnSpc>
                <a:spcPct val="100000"/>
              </a:lnSpc>
            </a:pPr>
            <a:r>
              <a:rPr lang="es-ES_tradnl" sz="2500" dirty="0" smtClean="0">
                <a:solidFill>
                  <a:schemeClr val="accent1">
                    <a:lumMod val="50000"/>
                  </a:schemeClr>
                </a:solidFill>
              </a:rPr>
              <a:t>sociedad</a:t>
            </a: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</a:rPr>
              <a:t>; con acciones </a:t>
            </a:r>
            <a:r>
              <a:rPr lang="es-ES_tradnl" sz="2500" dirty="0" smtClean="0">
                <a:solidFill>
                  <a:schemeClr val="accent1">
                    <a:lumMod val="50000"/>
                  </a:schemeClr>
                </a:solidFill>
              </a:rPr>
              <a:t>de</a:t>
            </a:r>
          </a:p>
          <a:p>
            <a:pPr algn="just">
              <a:lnSpc>
                <a:spcPct val="100000"/>
              </a:lnSpc>
            </a:pPr>
            <a:r>
              <a:rPr lang="es-ES_tradnl" sz="2500" dirty="0" smtClean="0">
                <a:solidFill>
                  <a:schemeClr val="accent1">
                    <a:lumMod val="50000"/>
                  </a:schemeClr>
                </a:solidFill>
              </a:rPr>
              <a:t>promoción </a:t>
            </a: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</a:rPr>
              <a:t>éticas y responsables.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70" y="2889623"/>
            <a:ext cx="5504329" cy="36695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7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33600" y="167622"/>
            <a:ext cx="7924800" cy="935037"/>
          </a:xfrm>
        </p:spPr>
        <p:txBody>
          <a:bodyPr>
            <a:normAutofit/>
          </a:bodyPr>
          <a:lstStyle/>
          <a:p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ESTRUCTURA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850970" y="1317355"/>
            <a:ext cx="2154264" cy="537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latin typeface="Helvetica"/>
              </a:rPr>
              <a:t>Jefatura</a:t>
            </a:r>
            <a:endParaRPr lang="es-MX" sz="2400" dirty="0">
              <a:latin typeface="Helvetica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0481" y="2324747"/>
            <a:ext cx="2076773" cy="79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latin typeface="Helvetica"/>
              </a:rPr>
              <a:t>Promoción de</a:t>
            </a:r>
          </a:p>
          <a:p>
            <a:pPr algn="ctr"/>
            <a:r>
              <a:rPr lang="es-MX" sz="2400" dirty="0" smtClean="0">
                <a:latin typeface="Helvetica"/>
              </a:rPr>
              <a:t>Licenciaturas</a:t>
            </a:r>
            <a:endParaRPr lang="es-MX" sz="2400" dirty="0">
              <a:latin typeface="Helvetica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647627" y="2719954"/>
            <a:ext cx="2076773" cy="79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latin typeface="Helvetica"/>
              </a:rPr>
              <a:t>Oficialía de</a:t>
            </a:r>
          </a:p>
          <a:p>
            <a:pPr algn="ctr"/>
            <a:r>
              <a:rPr lang="es-MX" sz="2400" dirty="0" smtClean="0">
                <a:latin typeface="Helvetica"/>
              </a:rPr>
              <a:t>Admisión</a:t>
            </a:r>
            <a:endParaRPr lang="es-MX" sz="2400" dirty="0">
              <a:latin typeface="Helvetica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889715" y="3236564"/>
            <a:ext cx="2115519" cy="79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latin typeface="Helvetica"/>
              </a:rPr>
              <a:t>Orientación</a:t>
            </a:r>
          </a:p>
          <a:p>
            <a:pPr algn="ctr"/>
            <a:r>
              <a:rPr lang="es-MX" sz="2400" dirty="0" smtClean="0">
                <a:latin typeface="Helvetica"/>
              </a:rPr>
              <a:t>Vocacional</a:t>
            </a:r>
            <a:endParaRPr lang="es-MX" sz="2400" dirty="0">
              <a:latin typeface="Helvetica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343613" y="2719954"/>
            <a:ext cx="2076773" cy="79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err="1" smtClean="0">
                <a:latin typeface="Helvetica"/>
              </a:rPr>
              <a:t>Call</a:t>
            </a:r>
            <a:r>
              <a:rPr lang="es-MX" sz="2400" dirty="0" smtClean="0">
                <a:latin typeface="Helvetica"/>
              </a:rPr>
              <a:t> Center</a:t>
            </a:r>
          </a:p>
          <a:p>
            <a:pPr algn="ctr"/>
            <a:r>
              <a:rPr lang="es-MX" sz="2400" dirty="0">
                <a:latin typeface="Helvetica"/>
              </a:rPr>
              <a:t>y</a:t>
            </a:r>
            <a:r>
              <a:rPr lang="es-MX" sz="2400" dirty="0" smtClean="0">
                <a:latin typeface="Helvetica"/>
              </a:rPr>
              <a:t> CRM</a:t>
            </a:r>
            <a:endParaRPr lang="es-MX" sz="2400" dirty="0">
              <a:latin typeface="Helvetica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910482" y="2324747"/>
            <a:ext cx="2076773" cy="79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latin typeface="Helvetica"/>
              </a:rPr>
              <a:t>Promoción de</a:t>
            </a:r>
          </a:p>
          <a:p>
            <a:pPr algn="ctr"/>
            <a:r>
              <a:rPr lang="es-MX" sz="2400" dirty="0" smtClean="0">
                <a:latin typeface="Helvetica"/>
              </a:rPr>
              <a:t>Posgrados</a:t>
            </a:r>
            <a:endParaRPr lang="es-MX" sz="2400" dirty="0">
              <a:latin typeface="Helvetica"/>
            </a:endParaRPr>
          </a:p>
        </p:txBody>
      </p:sp>
      <p:cxnSp>
        <p:nvCxnSpPr>
          <p:cNvPr id="14" name="Conector recto de flecha 13"/>
          <p:cNvCxnSpPr>
            <a:stCxn id="7" idx="2"/>
            <a:endCxn id="10" idx="0"/>
          </p:cNvCxnSpPr>
          <p:nvPr/>
        </p:nvCxnSpPr>
        <p:spPr>
          <a:xfrm>
            <a:off x="5928102" y="1854630"/>
            <a:ext cx="19373" cy="13819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stCxn id="7" idx="2"/>
            <a:endCxn id="11" idx="0"/>
          </p:cNvCxnSpPr>
          <p:nvPr/>
        </p:nvCxnSpPr>
        <p:spPr>
          <a:xfrm>
            <a:off x="5928102" y="1854630"/>
            <a:ext cx="2453898" cy="8653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>
            <a:stCxn id="7" idx="2"/>
            <a:endCxn id="12" idx="1"/>
          </p:cNvCxnSpPr>
          <p:nvPr/>
        </p:nvCxnSpPr>
        <p:spPr>
          <a:xfrm>
            <a:off x="5928102" y="1854630"/>
            <a:ext cx="3982380" cy="8653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>
            <a:stCxn id="7" idx="2"/>
            <a:endCxn id="9" idx="0"/>
          </p:cNvCxnSpPr>
          <p:nvPr/>
        </p:nvCxnSpPr>
        <p:spPr>
          <a:xfrm flipH="1">
            <a:off x="3686014" y="1854630"/>
            <a:ext cx="2242088" cy="8653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>
            <a:stCxn id="7" idx="2"/>
            <a:endCxn id="8" idx="3"/>
          </p:cNvCxnSpPr>
          <p:nvPr/>
        </p:nvCxnSpPr>
        <p:spPr>
          <a:xfrm flipH="1">
            <a:off x="2247254" y="1854630"/>
            <a:ext cx="3680848" cy="8653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/>
          <p:cNvSpPr/>
          <p:nvPr/>
        </p:nvSpPr>
        <p:spPr>
          <a:xfrm>
            <a:off x="7348779" y="1317356"/>
            <a:ext cx="2071607" cy="526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latin typeface="Helvetica"/>
              </a:rPr>
              <a:t>Asistente</a:t>
            </a:r>
            <a:endParaRPr lang="es-MX" sz="2400" dirty="0">
              <a:latin typeface="Helvetica"/>
            </a:endParaRPr>
          </a:p>
        </p:txBody>
      </p:sp>
      <p:cxnSp>
        <p:nvCxnSpPr>
          <p:cNvPr id="28" name="Conector recto de flecha 27"/>
          <p:cNvCxnSpPr>
            <a:stCxn id="7" idx="3"/>
            <a:endCxn id="26" idx="1"/>
          </p:cNvCxnSpPr>
          <p:nvPr/>
        </p:nvCxnSpPr>
        <p:spPr>
          <a:xfrm flipV="1">
            <a:off x="7005234" y="1580827"/>
            <a:ext cx="343545" cy="51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/>
          <p:cNvSpPr/>
          <p:nvPr/>
        </p:nvSpPr>
        <p:spPr>
          <a:xfrm>
            <a:off x="170481" y="3510367"/>
            <a:ext cx="2076773" cy="20225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dirty="0" smtClean="0">
                <a:latin typeface="Helvetica"/>
              </a:rPr>
              <a:t>1 Proyectos.</a:t>
            </a:r>
          </a:p>
          <a:p>
            <a:r>
              <a:rPr lang="es-MX" sz="2400" dirty="0">
                <a:latin typeface="Helvetica"/>
              </a:rPr>
              <a:t>7</a:t>
            </a:r>
            <a:r>
              <a:rPr lang="es-MX" sz="2400" dirty="0" smtClean="0">
                <a:latin typeface="Helvetica"/>
              </a:rPr>
              <a:t> Asesores:</a:t>
            </a:r>
          </a:p>
          <a:p>
            <a:r>
              <a:rPr lang="es-MX" sz="2400" dirty="0">
                <a:latin typeface="Helvetica"/>
              </a:rPr>
              <a:t> </a:t>
            </a:r>
            <a:r>
              <a:rPr lang="es-MX" sz="2400" dirty="0" smtClean="0">
                <a:latin typeface="Helvetica"/>
              </a:rPr>
              <a:t>  3 locales</a:t>
            </a:r>
          </a:p>
          <a:p>
            <a:r>
              <a:rPr lang="es-MX" sz="2400" dirty="0" smtClean="0">
                <a:latin typeface="Helvetica"/>
              </a:rPr>
              <a:t>   4 foráneos</a:t>
            </a:r>
            <a:endParaRPr lang="es-MX" sz="2400" dirty="0">
              <a:latin typeface="Helvetica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2647627" y="4117384"/>
            <a:ext cx="2071857" cy="1821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dirty="0" smtClean="0">
                <a:latin typeface="Helvetica"/>
              </a:rPr>
              <a:t>5 Oficiales:</a:t>
            </a:r>
          </a:p>
          <a:p>
            <a:r>
              <a:rPr lang="es-MX" sz="2400" dirty="0" smtClean="0">
                <a:latin typeface="Helvetica"/>
              </a:rPr>
              <a:t>   2 T. Comp.</a:t>
            </a:r>
          </a:p>
          <a:p>
            <a:r>
              <a:rPr lang="es-MX" sz="2400" dirty="0" smtClean="0">
                <a:latin typeface="Helvetica"/>
              </a:rPr>
              <a:t>   3 de 1/2 T.</a:t>
            </a:r>
            <a:endParaRPr lang="es-MX" sz="2400" dirty="0">
              <a:latin typeface="Helvetica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889714" y="4740456"/>
            <a:ext cx="2286406" cy="1784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dirty="0">
                <a:latin typeface="Helvetica"/>
              </a:rPr>
              <a:t>3</a:t>
            </a:r>
            <a:r>
              <a:rPr lang="es-MX" sz="2400" dirty="0" smtClean="0">
                <a:latin typeface="Helvetica"/>
              </a:rPr>
              <a:t> Orientadores:</a:t>
            </a:r>
          </a:p>
          <a:p>
            <a:r>
              <a:rPr lang="es-MX" sz="2400" dirty="0" smtClean="0">
                <a:latin typeface="Helvetica"/>
              </a:rPr>
              <a:t>   2 de 6 </a:t>
            </a:r>
            <a:r>
              <a:rPr lang="es-MX" sz="2400" dirty="0" err="1" smtClean="0">
                <a:latin typeface="Helvetica"/>
              </a:rPr>
              <a:t>Hrs</a:t>
            </a:r>
            <a:r>
              <a:rPr lang="es-MX" sz="2400" dirty="0" smtClean="0">
                <a:latin typeface="Helvetica"/>
              </a:rPr>
              <a:t>.</a:t>
            </a:r>
          </a:p>
          <a:p>
            <a:r>
              <a:rPr lang="es-MX" sz="2400" dirty="0" smtClean="0">
                <a:latin typeface="Helvetica"/>
              </a:rPr>
              <a:t>   1 de 1/2 T.</a:t>
            </a:r>
            <a:endParaRPr lang="es-MX" sz="2400" dirty="0">
              <a:latin typeface="Helvetica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7343613" y="4117384"/>
            <a:ext cx="2076773" cy="1821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dirty="0" smtClean="0">
                <a:latin typeface="Helvetica"/>
              </a:rPr>
              <a:t>3 Asesores:</a:t>
            </a:r>
          </a:p>
          <a:p>
            <a:r>
              <a:rPr lang="es-MX" sz="2400" dirty="0" smtClean="0">
                <a:latin typeface="Helvetica"/>
              </a:rPr>
              <a:t>   1 T. Comp.</a:t>
            </a:r>
          </a:p>
          <a:p>
            <a:r>
              <a:rPr lang="es-MX" sz="2400" dirty="0" smtClean="0">
                <a:latin typeface="Helvetica"/>
              </a:rPr>
              <a:t>   2 de 1/2 T.</a:t>
            </a:r>
            <a:endParaRPr lang="es-MX" sz="2400" dirty="0">
              <a:latin typeface="Helvetica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9910481" y="3510368"/>
            <a:ext cx="2076773" cy="1681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dirty="0">
                <a:latin typeface="Helvetica"/>
              </a:rPr>
              <a:t>5</a:t>
            </a:r>
            <a:r>
              <a:rPr lang="es-MX" sz="2400" dirty="0" smtClean="0">
                <a:latin typeface="Helvetica"/>
              </a:rPr>
              <a:t> Asesores:</a:t>
            </a:r>
          </a:p>
          <a:p>
            <a:r>
              <a:rPr lang="es-MX" sz="2400" dirty="0" smtClean="0">
                <a:latin typeface="Helvetica"/>
              </a:rPr>
              <a:t>   4 T. Comp.</a:t>
            </a:r>
          </a:p>
          <a:p>
            <a:r>
              <a:rPr lang="es-MX" sz="2400" dirty="0" smtClean="0">
                <a:latin typeface="Helvetica"/>
              </a:rPr>
              <a:t>   1 de 6 </a:t>
            </a:r>
            <a:r>
              <a:rPr lang="es-MX" sz="2400" dirty="0" err="1" smtClean="0">
                <a:latin typeface="Helvetica"/>
              </a:rPr>
              <a:t>Hrs</a:t>
            </a:r>
            <a:r>
              <a:rPr lang="es-MX" sz="2400" dirty="0" smtClean="0">
                <a:latin typeface="Helvetica"/>
              </a:rPr>
              <a:t>.</a:t>
            </a:r>
            <a:endParaRPr lang="es-MX" sz="2400" dirty="0">
              <a:latin typeface="Helvetica"/>
            </a:endParaRPr>
          </a:p>
        </p:txBody>
      </p:sp>
      <p:cxnSp>
        <p:nvCxnSpPr>
          <p:cNvPr id="13" name="Conector recto de flecha 12"/>
          <p:cNvCxnSpPr>
            <a:stCxn id="8" idx="2"/>
            <a:endCxn id="29" idx="0"/>
          </p:cNvCxnSpPr>
          <p:nvPr/>
        </p:nvCxnSpPr>
        <p:spPr>
          <a:xfrm>
            <a:off x="1208868" y="3115161"/>
            <a:ext cx="0" cy="395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>
            <a:stCxn id="9" idx="2"/>
            <a:endCxn id="30" idx="0"/>
          </p:cNvCxnSpPr>
          <p:nvPr/>
        </p:nvCxnSpPr>
        <p:spPr>
          <a:xfrm flipH="1">
            <a:off x="3683556" y="3510368"/>
            <a:ext cx="2458" cy="6070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>
            <a:stCxn id="10" idx="2"/>
            <a:endCxn id="31" idx="0"/>
          </p:cNvCxnSpPr>
          <p:nvPr/>
        </p:nvCxnSpPr>
        <p:spPr>
          <a:xfrm>
            <a:off x="5947475" y="4026978"/>
            <a:ext cx="85442" cy="7134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>
            <a:stCxn id="11" idx="2"/>
            <a:endCxn id="32" idx="0"/>
          </p:cNvCxnSpPr>
          <p:nvPr/>
        </p:nvCxnSpPr>
        <p:spPr>
          <a:xfrm>
            <a:off x="8382000" y="3510368"/>
            <a:ext cx="0" cy="6070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12" idx="2"/>
            <a:endCxn id="33" idx="0"/>
          </p:cNvCxnSpPr>
          <p:nvPr/>
        </p:nvCxnSpPr>
        <p:spPr>
          <a:xfrm flipH="1">
            <a:off x="10948868" y="3115161"/>
            <a:ext cx="1" cy="3952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n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6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45459" y="1270280"/>
            <a:ext cx="11174506" cy="5278438"/>
          </a:xfrm>
        </p:spPr>
        <p:txBody>
          <a:bodyPr>
            <a:normAutofit/>
          </a:bodyPr>
          <a:lstStyle/>
          <a:p>
            <a:pPr algn="l"/>
            <a:r>
              <a:rPr lang="es-MX" sz="2000" b="1" dirty="0" smtClean="0">
                <a:solidFill>
                  <a:schemeClr val="accent1">
                    <a:lumMod val="50000"/>
                  </a:schemeClr>
                </a:solidFill>
              </a:rPr>
              <a:t>PROMOCIÓN DE LICENCIATURAS.</a:t>
            </a:r>
          </a:p>
          <a:p>
            <a:pPr algn="l"/>
            <a:r>
              <a:rPr lang="es-MX" sz="2000" b="1" dirty="0" smtClean="0">
                <a:solidFill>
                  <a:schemeClr val="accent1">
                    <a:lumMod val="50000"/>
                  </a:schemeClr>
                </a:solidFill>
              </a:rPr>
              <a:t>Objetivo: </a:t>
            </a:r>
            <a:r>
              <a:rPr lang="es-MX" sz="2000" dirty="0" smtClean="0">
                <a:solidFill>
                  <a:srgbClr val="0070C0"/>
                </a:solidFill>
              </a:rPr>
              <a:t>lograr la atracción de aspirantes y convertirlos en alumnos del ITESO.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Generar relaciones públicas con maestros y directivos de las preparatorias del país.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Generar una agenda de trabajo anual con cada una de las preparatorias del país.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Visitar a las preparatorias del país para posicionar en el corto plazo al ITESO y a cada una de sus carreras y servicios.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Participar en expos y conferencias para la promoción del ITESO, de sus carreras y sus servicios.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Recibir en el ITESO a los interesados que nos visitan de las preparatorias por medio de un programa de promoción de cada uno de los programas académicos y actividades que muestren los demás servicios del ITESO.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Llevar el proceso de admisión a las preparatorias y ciudades (seleccionadas).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Lograr la inscripción de los admitidos al ITESO a través de una asesoría personalizada que permita la elección por el ITESO.</a:t>
            </a:r>
            <a:endParaRPr lang="es-MX" sz="2000" dirty="0">
              <a:solidFill>
                <a:srgbClr val="0070C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133600" y="167622"/>
            <a:ext cx="7924800" cy="935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>
              <a:tabLst>
                <a:tab pos="6186488" algn="l"/>
              </a:tabLst>
            </a:pPr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TAREAS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0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Picture 42" descr="arquitectura iteso relaciones extern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721221" y="805080"/>
            <a:ext cx="1945192" cy="128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404323" y="809440"/>
            <a:ext cx="1971016" cy="130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434639" y="2177593"/>
            <a:ext cx="1971018" cy="130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7729115" y="2479994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  <a:cs typeface="Helvetica"/>
              </a:rPr>
              <a:t>Chantal </a:t>
            </a:r>
            <a:r>
              <a:rPr lang="es-MX" sz="1000" b="1" dirty="0" err="1">
                <a:latin typeface="Helvetica"/>
                <a:cs typeface="Helvetica"/>
              </a:rPr>
              <a:t>Gohlke</a:t>
            </a:r>
            <a:r>
              <a:rPr lang="es-MX" sz="1000" b="1" dirty="0">
                <a:latin typeface="Helvetica"/>
                <a:cs typeface="Helvetica"/>
              </a:rPr>
              <a:t>, </a:t>
            </a:r>
            <a:r>
              <a:rPr lang="es-MX" sz="1000" dirty="0" smtClean="0">
                <a:latin typeface="Helvetica"/>
                <a:cs typeface="Helvetica"/>
              </a:rPr>
              <a:t>Secretaria de la Dirección</a:t>
            </a:r>
            <a:endParaRPr lang="es-MX" sz="1000" dirty="0">
              <a:latin typeface="Helvetica"/>
              <a:cs typeface="Helvetica"/>
            </a:endParaRPr>
          </a:p>
          <a:p>
            <a:endParaRPr lang="es-MX" sz="1000" dirty="0">
              <a:latin typeface="Helvetica"/>
              <a:cs typeface="Helvetica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6072931" y="2479994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  <a:cs typeface="Helvetica"/>
              </a:rPr>
              <a:t>Araceli </a:t>
            </a:r>
            <a:r>
              <a:rPr lang="es-MX" sz="1000" b="1" dirty="0" smtClean="0">
                <a:latin typeface="Helvetica"/>
                <a:cs typeface="Helvetica"/>
              </a:rPr>
              <a:t>García Gómez</a:t>
            </a:r>
            <a:r>
              <a:rPr lang="es-MX" sz="1000" dirty="0">
                <a:latin typeface="Helvetica"/>
                <a:cs typeface="Helvetica"/>
              </a:rPr>
              <a:t>, </a:t>
            </a:r>
            <a:r>
              <a:rPr lang="es-MX" sz="1000" dirty="0" smtClean="0">
                <a:latin typeface="Helvetica"/>
                <a:cs typeface="Helvetica"/>
              </a:rPr>
              <a:t>Coordinadora </a:t>
            </a:r>
            <a:r>
              <a:rPr lang="es-MX" sz="1000" dirty="0">
                <a:latin typeface="Helvetica"/>
                <a:cs typeface="Helvetica"/>
              </a:rPr>
              <a:t>de vinculación </a:t>
            </a:r>
          </a:p>
          <a:p>
            <a:endParaRPr lang="es-MX" sz="1000" dirty="0">
              <a:latin typeface="Helvetica"/>
              <a:cs typeface="Helvetica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922378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  <a:cs typeface="Helvetica"/>
              </a:rPr>
              <a:t>Dirección de Relaciones Externas</a:t>
            </a:r>
            <a:endParaRPr lang="es-MX" dirty="0">
              <a:latin typeface="Helvetica"/>
              <a:cs typeface="Helvetica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758853" y="3828941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  <a:cs typeface="Helvetica"/>
              </a:rPr>
              <a:t>Pedro Martin</a:t>
            </a:r>
            <a:r>
              <a:rPr lang="es-MX" sz="1000" dirty="0">
                <a:latin typeface="Helvetica"/>
                <a:cs typeface="Helvetica"/>
              </a:rPr>
              <a:t> </a:t>
            </a:r>
            <a:r>
              <a:rPr lang="es-MX" sz="1000" b="1" dirty="0">
                <a:latin typeface="Helvetica"/>
                <a:cs typeface="Helvetica"/>
              </a:rPr>
              <a:t>Ramírez Rivera, </a:t>
            </a:r>
            <a:r>
              <a:rPr lang="es-MX" sz="1000" dirty="0">
                <a:latin typeface="Helvetica"/>
                <a:cs typeface="Helvetica"/>
              </a:rPr>
              <a:t>Director de Relaciones Externas</a:t>
            </a:r>
          </a:p>
          <a:p>
            <a:pPr algn="r"/>
            <a:endParaRPr lang="es-MX" sz="1000" dirty="0">
              <a:latin typeface="Helvetica"/>
              <a:cs typeface="Helvetica"/>
            </a:endParaRPr>
          </a:p>
        </p:txBody>
      </p:sp>
      <p:pic>
        <p:nvPicPr>
          <p:cNvPr id="30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8357" y="3501007"/>
            <a:ext cx="1319212" cy="197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uadroTexto 30"/>
          <p:cNvSpPr txBox="1"/>
          <p:nvPr/>
        </p:nvSpPr>
        <p:spPr>
          <a:xfrm>
            <a:off x="4344739" y="5499809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  <a:cs typeface="Helvetica"/>
              </a:rPr>
              <a:t>Guillermo Rosas Bellido</a:t>
            </a:r>
            <a:r>
              <a:rPr lang="es-MX" sz="1000" dirty="0">
                <a:latin typeface="Helvetica"/>
                <a:cs typeface="Helvetica"/>
              </a:rPr>
              <a:t>, Jefe de </a:t>
            </a:r>
            <a:r>
              <a:rPr lang="es-MX" sz="1000" dirty="0" smtClean="0">
                <a:latin typeface="Helvetica"/>
                <a:cs typeface="Helvetica"/>
              </a:rPr>
              <a:t>la </a:t>
            </a:r>
            <a:r>
              <a:rPr lang="es-MX" sz="1000" dirty="0">
                <a:latin typeface="Helvetica"/>
                <a:cs typeface="Helvetica"/>
              </a:rPr>
              <a:t>Oficina de Egresados</a:t>
            </a:r>
          </a:p>
          <a:p>
            <a:endParaRPr lang="es-MX" sz="1000" dirty="0">
              <a:latin typeface="Helvetica"/>
              <a:cs typeface="Helvetica"/>
            </a:endParaRPr>
          </a:p>
        </p:txBody>
      </p:sp>
      <p:pic>
        <p:nvPicPr>
          <p:cNvPr id="32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401541" y="3834340"/>
            <a:ext cx="1974362" cy="130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uadroTexto 32"/>
          <p:cNvSpPr txBox="1"/>
          <p:nvPr/>
        </p:nvSpPr>
        <p:spPr>
          <a:xfrm>
            <a:off x="7729115" y="5499809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  <a:cs typeface="Helvetica"/>
              </a:rPr>
              <a:t>Manuel Verduzco Espinoza</a:t>
            </a:r>
            <a:r>
              <a:rPr lang="es-MX" sz="1000" dirty="0">
                <a:latin typeface="Helvetica"/>
                <a:cs typeface="Helvetica"/>
              </a:rPr>
              <a:t>, Jefe de </a:t>
            </a:r>
            <a:r>
              <a:rPr lang="es-MX" sz="1000" dirty="0" smtClean="0">
                <a:latin typeface="Helvetica"/>
                <a:cs typeface="Helvetica"/>
              </a:rPr>
              <a:t>la </a:t>
            </a:r>
            <a:r>
              <a:rPr lang="es-MX" sz="1000" dirty="0">
                <a:latin typeface="Helvetica"/>
                <a:cs typeface="Helvetica"/>
              </a:rPr>
              <a:t>Oficina de Publicaciones</a:t>
            </a:r>
          </a:p>
          <a:p>
            <a:endParaRPr lang="es-MX" sz="1000" dirty="0">
              <a:latin typeface="Helvetica"/>
              <a:cs typeface="Helvetica"/>
            </a:endParaRPr>
          </a:p>
        </p:txBody>
      </p:sp>
      <p:pic>
        <p:nvPicPr>
          <p:cNvPr id="34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990849" y="813797"/>
            <a:ext cx="1996820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uadroTexto 34"/>
          <p:cNvSpPr txBox="1"/>
          <p:nvPr/>
        </p:nvSpPr>
        <p:spPr>
          <a:xfrm>
            <a:off x="4344739" y="2479994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  <a:cs typeface="Helvetica"/>
              </a:rPr>
              <a:t>Jorge de Obeso Noriega, </a:t>
            </a:r>
            <a:r>
              <a:rPr lang="es-MX" sz="1000" dirty="0">
                <a:latin typeface="Helvetica"/>
                <a:cs typeface="Helvetica"/>
              </a:rPr>
              <a:t>Jefe de la Oficina de Educación Continua</a:t>
            </a:r>
          </a:p>
          <a:p>
            <a:endParaRPr lang="es-MX" sz="1000" dirty="0">
              <a:latin typeface="Helvetica"/>
              <a:cs typeface="Helvetica"/>
            </a:endParaRPr>
          </a:p>
        </p:txBody>
      </p:sp>
      <p:pic>
        <p:nvPicPr>
          <p:cNvPr id="36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3417" y="3501007"/>
            <a:ext cx="1305474" cy="195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uadroTexto 36"/>
          <p:cNvSpPr txBox="1"/>
          <p:nvPr/>
        </p:nvSpPr>
        <p:spPr>
          <a:xfrm>
            <a:off x="2639616" y="5499809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  <a:cs typeface="Helvetica"/>
              </a:rPr>
              <a:t>Humberto Orozco Barba</a:t>
            </a:r>
            <a:r>
              <a:rPr lang="es-MX" sz="1000" dirty="0">
                <a:latin typeface="Helvetica"/>
                <a:cs typeface="Helvetica"/>
              </a:rPr>
              <a:t>, Jefe de la Oficina de Comunicación Social</a:t>
            </a:r>
          </a:p>
          <a:p>
            <a:endParaRPr lang="es-MX" sz="1000" dirty="0">
              <a:latin typeface="Helvetica"/>
              <a:cs typeface="Helvetica"/>
            </a:endParaRPr>
          </a:p>
        </p:txBody>
      </p:sp>
      <p:pic>
        <p:nvPicPr>
          <p:cNvPr id="3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290651" y="809438"/>
            <a:ext cx="1971002" cy="130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CuadroTexto 38"/>
          <p:cNvSpPr txBox="1"/>
          <p:nvPr/>
        </p:nvSpPr>
        <p:spPr>
          <a:xfrm>
            <a:off x="2616544" y="2479994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  <a:cs typeface="Helvetica"/>
              </a:rPr>
              <a:t>Alfonso Elías </a:t>
            </a:r>
            <a:r>
              <a:rPr lang="es-MX" sz="1000" b="1" dirty="0" err="1">
                <a:latin typeface="Helvetica"/>
                <a:cs typeface="Helvetica"/>
              </a:rPr>
              <a:t>Aldrete</a:t>
            </a:r>
            <a:r>
              <a:rPr lang="es-MX" sz="1000" b="1" dirty="0">
                <a:latin typeface="Helvetica"/>
                <a:cs typeface="Helvetica"/>
              </a:rPr>
              <a:t> Saldívar</a:t>
            </a:r>
            <a:r>
              <a:rPr lang="es-MX" sz="1000" dirty="0">
                <a:latin typeface="Helvetica"/>
                <a:cs typeface="Helvetica"/>
              </a:rPr>
              <a:t>, Jefe de la Oficina de Admisión</a:t>
            </a:r>
          </a:p>
          <a:p>
            <a:endParaRPr lang="es-MX" sz="1000" dirty="0">
              <a:latin typeface="Helvetica"/>
              <a:cs typeface="Helvetica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718626" y="3829417"/>
            <a:ext cx="1945192" cy="128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uadroTexto 40"/>
          <p:cNvSpPr txBox="1"/>
          <p:nvPr/>
        </p:nvSpPr>
        <p:spPr>
          <a:xfrm>
            <a:off x="6000920" y="5499809"/>
            <a:ext cx="13192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  <a:cs typeface="Helvetica"/>
              </a:rPr>
              <a:t>María de Lourdes Isabel Valdez Castellanos, </a:t>
            </a:r>
            <a:r>
              <a:rPr lang="es-MX" sz="1000" dirty="0">
                <a:latin typeface="Helvetica"/>
                <a:cs typeface="Helvetica"/>
              </a:rPr>
              <a:t>Jefa de </a:t>
            </a:r>
            <a:r>
              <a:rPr lang="es-MX" sz="1000" dirty="0" smtClean="0">
                <a:latin typeface="Helvetica"/>
                <a:cs typeface="Helvetica"/>
              </a:rPr>
              <a:t>la Oficina </a:t>
            </a:r>
            <a:r>
              <a:rPr lang="es-MX" sz="1000" dirty="0">
                <a:latin typeface="Helvetica"/>
                <a:cs typeface="Helvetica"/>
              </a:rPr>
              <a:t>de Relaciones Institucionales</a:t>
            </a:r>
          </a:p>
          <a:p>
            <a:endParaRPr lang="es-MX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9303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33600" y="167622"/>
            <a:ext cx="7924800" cy="935037"/>
          </a:xfrm>
        </p:spPr>
        <p:txBody>
          <a:bodyPr>
            <a:normAutofit/>
          </a:bodyPr>
          <a:lstStyle/>
          <a:p>
            <a:pPr>
              <a:tabLst>
                <a:tab pos="6186488" algn="l"/>
              </a:tabLst>
            </a:pPr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TAREAS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45459" y="1270280"/>
            <a:ext cx="11174506" cy="5278438"/>
          </a:xfrm>
        </p:spPr>
        <p:txBody>
          <a:bodyPr>
            <a:normAutofit/>
          </a:bodyPr>
          <a:lstStyle/>
          <a:p>
            <a:pPr algn="l"/>
            <a:r>
              <a:rPr lang="es-MX" sz="2000" b="1" dirty="0" smtClean="0">
                <a:solidFill>
                  <a:schemeClr val="accent1">
                    <a:lumMod val="50000"/>
                  </a:schemeClr>
                </a:solidFill>
              </a:rPr>
              <a:t>OFICIALÍA DE ADMISIÓN.</a:t>
            </a:r>
          </a:p>
          <a:p>
            <a:pPr algn="l"/>
            <a:r>
              <a:rPr lang="es-MX" sz="2000" b="1" dirty="0" smtClean="0">
                <a:solidFill>
                  <a:schemeClr val="accent1">
                    <a:lumMod val="50000"/>
                  </a:schemeClr>
                </a:solidFill>
              </a:rPr>
              <a:t>Objetivo: </a:t>
            </a:r>
            <a:r>
              <a:rPr lang="es-MX" sz="2000" dirty="0" smtClean="0">
                <a:solidFill>
                  <a:srgbClr val="0070C0"/>
                </a:solidFill>
              </a:rPr>
              <a:t>Atender y asesorar a cada uno de los interesados que visitan al ITESO </a:t>
            </a:r>
          </a:p>
          <a:p>
            <a:pPr algn="l">
              <a:lnSpc>
                <a:spcPct val="50000"/>
              </a:lnSpc>
            </a:pPr>
            <a:r>
              <a:rPr lang="es-MX" sz="2000" dirty="0" smtClean="0">
                <a:solidFill>
                  <a:srgbClr val="0070C0"/>
                </a:solidFill>
              </a:rPr>
              <a:t>de manera particular y gestionar el proceso de admisión de todos los aspirantes.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Recibir a los interesados que visitan de manera particular el ITESO para asesorar y promover cada uno de los programas académicos y demás servicios del ITESO.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Planear y gestionar el proceso de admisión de licenciaturas, en acuerdo con la DGA y coordinadores académicos.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Aplicar el examen de admisión (Collage </a:t>
            </a:r>
            <a:r>
              <a:rPr lang="es-MX" sz="2000" dirty="0" err="1" smtClean="0">
                <a:solidFill>
                  <a:srgbClr val="0070C0"/>
                </a:solidFill>
              </a:rPr>
              <a:t>Board</a:t>
            </a:r>
            <a:r>
              <a:rPr lang="es-MX" sz="2000" dirty="0" smtClean="0">
                <a:solidFill>
                  <a:srgbClr val="0070C0"/>
                </a:solidFill>
              </a:rPr>
              <a:t>) en el ITESO y en los lugares que indique la coordinación de promoción de licenciaturas.</a:t>
            </a:r>
            <a:endParaRPr lang="es-MX" sz="2000" dirty="0">
              <a:solidFill>
                <a:srgbClr val="0070C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9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45459" y="1270280"/>
            <a:ext cx="11174506" cy="5278438"/>
          </a:xfrm>
        </p:spPr>
        <p:txBody>
          <a:bodyPr>
            <a:normAutofit/>
          </a:bodyPr>
          <a:lstStyle/>
          <a:p>
            <a:pPr algn="l"/>
            <a:r>
              <a:rPr lang="es-MX" sz="2000" b="1" dirty="0" smtClean="0">
                <a:solidFill>
                  <a:schemeClr val="accent1">
                    <a:lumMod val="50000"/>
                  </a:schemeClr>
                </a:solidFill>
              </a:rPr>
              <a:t>ORIENTACIÓN VOCACIONAL.</a:t>
            </a:r>
          </a:p>
          <a:p>
            <a:pPr algn="l"/>
            <a:r>
              <a:rPr lang="es-MX" sz="2000" b="1" dirty="0" smtClean="0">
                <a:solidFill>
                  <a:schemeClr val="accent1">
                    <a:lumMod val="50000"/>
                  </a:schemeClr>
                </a:solidFill>
              </a:rPr>
              <a:t>Objetivo: </a:t>
            </a:r>
            <a:r>
              <a:rPr lang="es-MX" sz="2000" dirty="0" smtClean="0">
                <a:solidFill>
                  <a:srgbClr val="0070C0"/>
                </a:solidFill>
              </a:rPr>
              <a:t>Colaborar con la elección de carrera y universidad de los candidatos que </a:t>
            </a:r>
          </a:p>
          <a:p>
            <a:pPr algn="l">
              <a:lnSpc>
                <a:spcPct val="50000"/>
              </a:lnSpc>
            </a:pPr>
            <a:r>
              <a:rPr lang="es-MX" sz="2000" dirty="0" smtClean="0">
                <a:solidFill>
                  <a:srgbClr val="0070C0"/>
                </a:solidFill>
              </a:rPr>
              <a:t>lo soliciten y colaborar con el programa de promoción a través de talleres y conferencias </a:t>
            </a:r>
          </a:p>
          <a:p>
            <a:pPr algn="l">
              <a:lnSpc>
                <a:spcPct val="50000"/>
              </a:lnSpc>
            </a:pPr>
            <a:r>
              <a:rPr lang="es-MX" sz="2000" dirty="0" smtClean="0">
                <a:solidFill>
                  <a:srgbClr val="0070C0"/>
                </a:solidFill>
              </a:rPr>
              <a:t>en las preparatorias a padres de familia, maestros y alumnos.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Generar programas de orientación en el ITESO.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Atender la orientación de cada uno de los aspirantes que lo soliciten.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Generar e impartir conferencias y talleres para los maestros, alumnos y padres de familia.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Coordinar el Taller Pre Universitario.</a:t>
            </a:r>
            <a:endParaRPr lang="es-MX" sz="2000" dirty="0">
              <a:solidFill>
                <a:srgbClr val="0070C0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133600" y="167622"/>
            <a:ext cx="7924800" cy="935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>
              <a:tabLst>
                <a:tab pos="6186488" algn="l"/>
              </a:tabLst>
            </a:pPr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TAREAS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9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45459" y="1270280"/>
            <a:ext cx="11174506" cy="5278438"/>
          </a:xfrm>
        </p:spPr>
        <p:txBody>
          <a:bodyPr>
            <a:normAutofit/>
          </a:bodyPr>
          <a:lstStyle/>
          <a:p>
            <a:pPr algn="l"/>
            <a:r>
              <a:rPr lang="es-MX" sz="2000" b="1" dirty="0" smtClean="0">
                <a:solidFill>
                  <a:schemeClr val="accent1">
                    <a:lumMod val="50000"/>
                  </a:schemeClr>
                </a:solidFill>
              </a:rPr>
              <a:t>CALL CENTER Y CRM.</a:t>
            </a:r>
          </a:p>
          <a:p>
            <a:pPr algn="l"/>
            <a:r>
              <a:rPr lang="es-MX" sz="2000" b="1" dirty="0" smtClean="0">
                <a:solidFill>
                  <a:schemeClr val="accent1">
                    <a:lumMod val="50000"/>
                  </a:schemeClr>
                </a:solidFill>
              </a:rPr>
              <a:t>Objetivo: </a:t>
            </a:r>
            <a:r>
              <a:rPr lang="es-MX" sz="2000" dirty="0" smtClean="0">
                <a:solidFill>
                  <a:srgbClr val="0070C0"/>
                </a:solidFill>
              </a:rPr>
              <a:t>Atender y asesorar a cada uno de los interesados, solicitantes y admitidos que lo realizan telefónicamente o de manera virtual y generar campañas virtuales de atracción a eventos de promoción.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Atender y asesorar cada una de las llamadas entrantes de los interesados.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Atender cada uno de los correos entrantes que solicitan información del ITESO.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Llevar un registro de todos los interesados en el ITESO.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Realizar campañas para invitar, telefónicamente y por correo electrónico, a los eventos de promoción del ITESO.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0070C0"/>
                </a:solidFill>
              </a:rPr>
              <a:t>Realizar campañas para invitar, telefónicamente y por </a:t>
            </a:r>
            <a:r>
              <a:rPr lang="es-MX" sz="2000" dirty="0" smtClean="0">
                <a:solidFill>
                  <a:srgbClr val="0070C0"/>
                </a:solidFill>
              </a:rPr>
              <a:t>correo electrónico, a los proceso de admisión del ITESO.</a:t>
            </a:r>
            <a:endParaRPr lang="es-MX" sz="2000" dirty="0">
              <a:solidFill>
                <a:srgbClr val="0070C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b="1" dirty="0">
              <a:solidFill>
                <a:srgbClr val="0070C0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133600" y="167622"/>
            <a:ext cx="7924800" cy="935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>
              <a:tabLst>
                <a:tab pos="6186488" algn="l"/>
              </a:tabLst>
            </a:pPr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TAREAS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7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02817" y="1155570"/>
            <a:ext cx="11174506" cy="5278438"/>
          </a:xfrm>
        </p:spPr>
        <p:txBody>
          <a:bodyPr>
            <a:noAutofit/>
          </a:bodyPr>
          <a:lstStyle/>
          <a:p>
            <a:pPr algn="l"/>
            <a:r>
              <a:rPr lang="es-MX" sz="2000" b="1" dirty="0" smtClean="0">
                <a:solidFill>
                  <a:schemeClr val="accent1">
                    <a:lumMod val="50000"/>
                  </a:schemeClr>
                </a:solidFill>
              </a:rPr>
              <a:t>PROMOCIÓN DE POSGRADOS</a:t>
            </a:r>
          </a:p>
          <a:p>
            <a:pPr algn="l"/>
            <a:r>
              <a:rPr lang="es-MX" sz="2000" b="1" dirty="0" smtClean="0">
                <a:solidFill>
                  <a:schemeClr val="accent1">
                    <a:lumMod val="50000"/>
                  </a:schemeClr>
                </a:solidFill>
              </a:rPr>
              <a:t>Objetivo: </a:t>
            </a:r>
            <a:r>
              <a:rPr lang="es-MX" sz="2000" dirty="0" smtClean="0">
                <a:solidFill>
                  <a:srgbClr val="0070C0"/>
                </a:solidFill>
              </a:rPr>
              <a:t>lograr la atracción de aspirantes y convertirlos en alumnos del ITESO.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Generar relaciones públicas con instituciones y empresas.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Generar un plan de promoción en colaboración con la Oficina de Comunicación Social y D.G.A. de los posgrados del ITESO y de cada uno de sus programas.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Tener un programa de relaciones públicas con empresas e instituciones para generar campañas y eventos de promoción de cada uno de los programas de posgrado.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Participar en expos y conferencias para la promoción del ITESO y  de sus programas.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Recibir, atender y asesorar en el ITESO a los interesados que nos visitan, que nos llaman o nos contactan virtualmente, para lograr la atracción al ITESO.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Generar eventos de promoción para lograr aspirantes a cada uno de los programas de posgrado.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Colaborar en el proceso de admisión de cada uno de los aspirantes al ITESO.</a:t>
            </a:r>
          </a:p>
          <a:p>
            <a:pPr marL="342900" indent="-342900" algn="l">
              <a:buFont typeface="Wingdings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Lograr la inscripción de los admitidos al ITESO a través de una asesoría personalizada que permita la elección por el ITESO.</a:t>
            </a:r>
            <a:endParaRPr lang="es-MX" sz="2000" dirty="0">
              <a:solidFill>
                <a:srgbClr val="0070C0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133600" y="167622"/>
            <a:ext cx="7924800" cy="935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>
              <a:tabLst>
                <a:tab pos="6186488" algn="l"/>
              </a:tabLst>
            </a:pPr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TAREAS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8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33600" y="167622"/>
            <a:ext cx="7924800" cy="935037"/>
          </a:xfrm>
        </p:spPr>
        <p:txBody>
          <a:bodyPr>
            <a:normAutofit/>
          </a:bodyPr>
          <a:lstStyle/>
          <a:p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RETOS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97541" y="1761566"/>
            <a:ext cx="11004175" cy="4558832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Realizar el Vive ITESO en colaboración con las demás direcciones.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Realizar el plan de promoción, tanto de licenciaturas como el de posgrados con la colaboración de las demás direcciones.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Continuar con la generación de proyectos para colaborar con los programas, de licenciatura y de posgrado, con una mayor inscripción.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Cumplir con las metas de matrícula a primer ingreso, tanto de licenciaturas como de posgrados en cantidad y calidad de alumnos.</a:t>
            </a:r>
            <a:endParaRPr lang="es-MX" sz="2000" dirty="0">
              <a:solidFill>
                <a:srgbClr val="0070C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9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33600" y="167622"/>
            <a:ext cx="7924800" cy="935037"/>
          </a:xfrm>
        </p:spPr>
        <p:txBody>
          <a:bodyPr>
            <a:normAutofit/>
          </a:bodyPr>
          <a:lstStyle/>
          <a:p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PROYECTOS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97541" y="1546413"/>
            <a:ext cx="11004175" cy="4558832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0070C0"/>
                </a:solidFill>
              </a:rPr>
              <a:t>Establecer G.E.M.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0070C0"/>
                </a:solidFill>
              </a:rPr>
              <a:t>Establecer inteligencia de </a:t>
            </a:r>
            <a:r>
              <a:rPr lang="es-MX" sz="2000" dirty="0" smtClean="0">
                <a:solidFill>
                  <a:srgbClr val="0070C0"/>
                </a:solidFill>
              </a:rPr>
              <a:t>mercados.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rgbClr val="0070C0"/>
                </a:solidFill>
              </a:rPr>
              <a:t>Continuar </a:t>
            </a:r>
            <a:r>
              <a:rPr lang="es-MX" sz="2000" dirty="0">
                <a:solidFill>
                  <a:srgbClr val="0070C0"/>
                </a:solidFill>
              </a:rPr>
              <a:t>con la generaciones de proyectos </a:t>
            </a:r>
            <a:r>
              <a:rPr lang="es-MX" sz="2000" dirty="0" smtClean="0">
                <a:solidFill>
                  <a:srgbClr val="0070C0"/>
                </a:solidFill>
              </a:rPr>
              <a:t>especiales de los programas </a:t>
            </a:r>
            <a:r>
              <a:rPr lang="es-MX" sz="2000" dirty="0">
                <a:solidFill>
                  <a:srgbClr val="0070C0"/>
                </a:solidFill>
              </a:rPr>
              <a:t>de </a:t>
            </a:r>
            <a:r>
              <a:rPr lang="es-MX" sz="2000" dirty="0" smtClean="0">
                <a:solidFill>
                  <a:srgbClr val="0070C0"/>
                </a:solidFill>
              </a:rPr>
              <a:t>baja demanda de licenciatura </a:t>
            </a:r>
            <a:r>
              <a:rPr lang="es-MX" sz="2000" dirty="0">
                <a:solidFill>
                  <a:srgbClr val="0070C0"/>
                </a:solidFill>
              </a:rPr>
              <a:t>y de posgrado, </a:t>
            </a:r>
            <a:r>
              <a:rPr lang="es-MX" sz="2000" dirty="0" smtClean="0">
                <a:solidFill>
                  <a:srgbClr val="0070C0"/>
                </a:solidFill>
              </a:rPr>
              <a:t>para atraer una </a:t>
            </a:r>
            <a:r>
              <a:rPr lang="es-MX" sz="2000" dirty="0">
                <a:solidFill>
                  <a:srgbClr val="0070C0"/>
                </a:solidFill>
              </a:rPr>
              <a:t>mayor inscripción.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9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20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22571" y="3862880"/>
            <a:ext cx="1996819" cy="132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83406" y="3869401"/>
            <a:ext cx="1977129" cy="130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4606"/>
          <a:stretch/>
        </p:blipFill>
        <p:spPr bwMode="auto">
          <a:xfrm>
            <a:off x="7428287" y="3512128"/>
            <a:ext cx="1324598" cy="202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38305" y="980410"/>
            <a:ext cx="1971002" cy="130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76387" y="971862"/>
            <a:ext cx="1996816" cy="132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" r="7344"/>
          <a:stretch/>
        </p:blipFill>
        <p:spPr bwMode="auto">
          <a:xfrm>
            <a:off x="7419740" y="634737"/>
            <a:ext cx="1307507" cy="202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uadroTexto 25"/>
          <p:cNvSpPr txBox="1"/>
          <p:nvPr/>
        </p:nvSpPr>
        <p:spPr>
          <a:xfrm>
            <a:off x="3364198" y="2629302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Alfonso Elías </a:t>
            </a:r>
            <a:r>
              <a:rPr lang="es-MX" sz="1000" b="1" dirty="0" err="1">
                <a:latin typeface="Helvetica"/>
              </a:rPr>
              <a:t>Aldrete</a:t>
            </a:r>
            <a:r>
              <a:rPr lang="es-MX" sz="1000" b="1" dirty="0">
                <a:latin typeface="Helvetica"/>
              </a:rPr>
              <a:t> Saldívar</a:t>
            </a:r>
            <a:r>
              <a:rPr lang="es-MX" sz="1000" dirty="0">
                <a:latin typeface="Helvetica"/>
              </a:rPr>
              <a:t>, Jefe de la Oficina de Admisión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5415188" y="2629302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Karla Evangelina Altamirano Gómez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Asesora de licenciatura</a:t>
            </a:r>
            <a:endParaRPr lang="es-MX" sz="1000" dirty="0">
              <a:latin typeface="Helvetica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7422306" y="2617954"/>
            <a:ext cx="1409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Mary Laura Barón Ramírez, </a:t>
            </a:r>
            <a:r>
              <a:rPr lang="es-MX" sz="1000" dirty="0">
                <a:latin typeface="Helvetica"/>
              </a:rPr>
              <a:t>Encargada administrativa </a:t>
            </a:r>
            <a:r>
              <a:rPr lang="es-MX" sz="1000" dirty="0" smtClean="0">
                <a:latin typeface="Helvetica"/>
              </a:rPr>
              <a:t> del sistema de admisión</a:t>
            </a:r>
            <a:endParaRPr lang="es-MX" sz="1000" dirty="0">
              <a:latin typeface="Helvetica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422305" y="5483597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Johana Nathaly Chávez Aguilar, </a:t>
            </a:r>
            <a:r>
              <a:rPr lang="es-MX" sz="1000" dirty="0">
                <a:latin typeface="Helvetica"/>
              </a:rPr>
              <a:t>A</a:t>
            </a:r>
            <a:r>
              <a:rPr lang="es-MX" sz="1000" dirty="0" smtClean="0">
                <a:latin typeface="Helvetica"/>
              </a:rPr>
              <a:t>sesora de  </a:t>
            </a:r>
            <a:r>
              <a:rPr lang="es-MX" sz="1000" dirty="0" err="1" smtClean="0">
                <a:latin typeface="Helvetica"/>
              </a:rPr>
              <a:t>call</a:t>
            </a:r>
            <a:r>
              <a:rPr lang="es-MX" sz="1000" dirty="0" smtClean="0">
                <a:latin typeface="Helvetica"/>
              </a:rPr>
              <a:t> center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5410344" y="5480794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Luis David Castañeda Barrera</a:t>
            </a:r>
            <a:r>
              <a:rPr lang="es-MX" sz="1000" dirty="0">
                <a:latin typeface="Helvetica"/>
              </a:rPr>
              <a:t>, Asesor </a:t>
            </a:r>
            <a:r>
              <a:rPr lang="es-MX" sz="1000" dirty="0" smtClean="0">
                <a:latin typeface="Helvetica"/>
              </a:rPr>
              <a:t>de licenciatura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3364198" y="5480793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José Manuel Berecochea Gutiérrez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Asesor de licenciatura 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922378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Admisión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9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9824" y="3521725"/>
            <a:ext cx="1396582" cy="198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r="8357"/>
          <a:stretch/>
        </p:blipFill>
        <p:spPr bwMode="auto">
          <a:xfrm>
            <a:off x="5415523" y="3517759"/>
            <a:ext cx="1358782" cy="196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r="4872"/>
          <a:stretch/>
        </p:blipFill>
        <p:spPr bwMode="auto">
          <a:xfrm rot="5400000">
            <a:off x="3019447" y="962423"/>
            <a:ext cx="1999714" cy="130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n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r="7354"/>
          <a:stretch/>
        </p:blipFill>
        <p:spPr bwMode="auto">
          <a:xfrm>
            <a:off x="5415523" y="626096"/>
            <a:ext cx="1298961" cy="201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uadroTexto 29"/>
          <p:cNvSpPr txBox="1"/>
          <p:nvPr/>
        </p:nvSpPr>
        <p:spPr>
          <a:xfrm>
            <a:off x="3359696" y="2629302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Alicia</a:t>
            </a:r>
            <a:r>
              <a:rPr lang="es-MX" sz="1000" dirty="0">
                <a:latin typeface="Helvetica"/>
              </a:rPr>
              <a:t> </a:t>
            </a:r>
            <a:r>
              <a:rPr lang="es-MX" sz="1000" b="1" dirty="0">
                <a:latin typeface="Helvetica"/>
              </a:rPr>
              <a:t>Díaz </a:t>
            </a:r>
            <a:r>
              <a:rPr lang="es-MX" sz="1000" b="1" dirty="0" err="1">
                <a:latin typeface="Helvetica"/>
              </a:rPr>
              <a:t>Malcampo</a:t>
            </a:r>
            <a:r>
              <a:rPr lang="es-MX" sz="1000" b="1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Asesora de posgrados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5410686" y="2629302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Ariana Espinoza Romano</a:t>
            </a:r>
            <a:r>
              <a:rPr lang="es-MX" sz="1000" dirty="0">
                <a:latin typeface="Helvetica"/>
              </a:rPr>
              <a:t>, O</a:t>
            </a:r>
            <a:r>
              <a:rPr lang="es-MX" sz="1000" dirty="0" smtClean="0">
                <a:latin typeface="Helvetica"/>
              </a:rPr>
              <a:t>ficial de admisión 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7417804" y="2617954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Edna Rocío Franco González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Asesora de posgrados</a:t>
            </a:r>
            <a:endParaRPr lang="es-MX" sz="1000" dirty="0">
              <a:latin typeface="Helvetica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7417803" y="5483597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Lourdes </a:t>
            </a:r>
            <a:r>
              <a:rPr lang="es-MX" sz="1000" b="1" dirty="0" err="1">
                <a:latin typeface="Helvetica"/>
              </a:rPr>
              <a:t>Stephany</a:t>
            </a:r>
            <a:r>
              <a:rPr lang="es-MX" sz="1000" b="1" dirty="0">
                <a:latin typeface="Helvetica"/>
              </a:rPr>
              <a:t> Hernández Del Toro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Asesora de licenciatura</a:t>
            </a:r>
            <a:endParaRPr lang="es-MX" sz="1000" dirty="0">
              <a:latin typeface="Helvetica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5405842" y="5480794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Glenda </a:t>
            </a:r>
            <a:r>
              <a:rPr lang="es-MX" sz="1000" b="1" dirty="0" err="1">
                <a:latin typeface="Helvetica"/>
              </a:rPr>
              <a:t>Isadora</a:t>
            </a:r>
            <a:r>
              <a:rPr lang="es-MX" sz="1000" b="1" dirty="0">
                <a:latin typeface="Helvetica"/>
              </a:rPr>
              <a:t> González Gutiérrez</a:t>
            </a:r>
            <a:r>
              <a:rPr lang="es-MX" sz="1000" dirty="0">
                <a:latin typeface="Helvetica"/>
              </a:rPr>
              <a:t>, O</a:t>
            </a:r>
            <a:r>
              <a:rPr lang="es-MX" sz="1000" dirty="0" smtClean="0">
                <a:latin typeface="Helvetica"/>
              </a:rPr>
              <a:t>ficial de admisión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3359696" y="5480793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Alberto Ibrahim García Gómez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Orientador vocacional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924846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Admisión</a:t>
            </a:r>
          </a:p>
        </p:txBody>
      </p:sp>
      <p:pic>
        <p:nvPicPr>
          <p:cNvPr id="37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062699" y="971861"/>
            <a:ext cx="1996818" cy="132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n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" t="9871" r="2438" b="7774"/>
          <a:stretch/>
        </p:blipFill>
        <p:spPr bwMode="auto">
          <a:xfrm rot="5400000">
            <a:off x="3044063" y="3858427"/>
            <a:ext cx="1974079" cy="129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321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077483" y="950925"/>
            <a:ext cx="2038592" cy="135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97100" y="961642"/>
            <a:ext cx="2025696" cy="134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101618" y="966518"/>
            <a:ext cx="2054579" cy="136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3439100" y="2656686"/>
            <a:ext cx="1319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Claudia </a:t>
            </a:r>
            <a:r>
              <a:rPr lang="es-MX" sz="1000" b="1" dirty="0" err="1">
                <a:latin typeface="Helvetica"/>
              </a:rPr>
              <a:t>Lizette</a:t>
            </a:r>
            <a:r>
              <a:rPr lang="es-MX" sz="1000" b="1" dirty="0">
                <a:latin typeface="Helvetica"/>
              </a:rPr>
              <a:t> Hernández Rendón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Secretaria</a:t>
            </a:r>
            <a:endParaRPr lang="es-MX" sz="1000" dirty="0">
              <a:latin typeface="Helvetica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490090" y="2656686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Joanna Denisse Jiménez Domínguez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Asesora de posgrados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497208" y="2645338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Luis Jorge </a:t>
            </a:r>
            <a:r>
              <a:rPr lang="es-MX" sz="1000" b="1" dirty="0" err="1" smtClean="0">
                <a:latin typeface="Helvetica"/>
              </a:rPr>
              <a:t>Lépez</a:t>
            </a:r>
            <a:r>
              <a:rPr lang="es-MX" sz="1000" b="1" dirty="0" smtClean="0">
                <a:latin typeface="Helvetica"/>
              </a:rPr>
              <a:t> </a:t>
            </a:r>
            <a:r>
              <a:rPr lang="es-MX" sz="1000" b="1" dirty="0">
                <a:latin typeface="Helvetica"/>
              </a:rPr>
              <a:t>Alfaro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Asesor de posgrados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497207" y="5510981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Juan Carlos Luna Castellanos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Asesor de posgrados</a:t>
            </a:r>
            <a:endParaRPr lang="es-MX" sz="1000" dirty="0">
              <a:latin typeface="Helvetica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5485246" y="5508178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Adriana Lomelí </a:t>
            </a:r>
            <a:r>
              <a:rPr lang="es-MX" sz="1000" b="1" dirty="0" smtClean="0">
                <a:latin typeface="Helvetica"/>
              </a:rPr>
              <a:t>Famoso</a:t>
            </a:r>
            <a:r>
              <a:rPr lang="es-MX" sz="1000" dirty="0" smtClean="0">
                <a:latin typeface="Helvetica"/>
              </a:rPr>
              <a:t>, Asesora de </a:t>
            </a:r>
            <a:r>
              <a:rPr lang="es-MX" sz="1000" dirty="0" err="1" smtClean="0">
                <a:latin typeface="Helvetica"/>
              </a:rPr>
              <a:t>call</a:t>
            </a:r>
            <a:r>
              <a:rPr lang="es-MX" sz="1000" dirty="0" smtClean="0">
                <a:latin typeface="Helvetica"/>
              </a:rPr>
              <a:t> center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3439100" y="5508177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Edgar Lomelí Aquino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Orientador vocacional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9248468" y="6120535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Admisión</a:t>
            </a:r>
          </a:p>
        </p:txBody>
      </p:sp>
      <p:pic>
        <p:nvPicPr>
          <p:cNvPr id="2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117481" y="3791472"/>
            <a:ext cx="2065411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1539" y="3523829"/>
            <a:ext cx="1436816" cy="201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101617" y="3864677"/>
            <a:ext cx="2054579" cy="13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50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15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011461" y="923541"/>
            <a:ext cx="2038588" cy="135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31076" y="934259"/>
            <a:ext cx="2025696" cy="134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35594" y="939134"/>
            <a:ext cx="2054579" cy="13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uadroTexto 28"/>
          <p:cNvSpPr txBox="1"/>
          <p:nvPr/>
        </p:nvSpPr>
        <p:spPr>
          <a:xfrm>
            <a:off x="3373076" y="2629302"/>
            <a:ext cx="16069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Patricia </a:t>
            </a:r>
            <a:r>
              <a:rPr lang="es-MX" sz="1000" b="1" dirty="0" err="1">
                <a:latin typeface="Helvetica"/>
              </a:rPr>
              <a:t>Montserratt</a:t>
            </a:r>
            <a:r>
              <a:rPr lang="es-MX" sz="1000" b="1" dirty="0">
                <a:latin typeface="Helvetica"/>
              </a:rPr>
              <a:t> Núñez Manzano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Encargada </a:t>
            </a:r>
            <a:r>
              <a:rPr lang="es-MX" sz="1000" dirty="0">
                <a:latin typeface="Helvetica"/>
              </a:rPr>
              <a:t>del sistema de seguimiento de candidatos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5424066" y="2629302"/>
            <a:ext cx="1319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Elsa Inés Ortiz Madrigal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Oficial de admisión</a:t>
            </a:r>
            <a:endParaRPr lang="es-MX" sz="1000" dirty="0">
              <a:latin typeface="Helvetica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431184" y="2617954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Alexis Gisela Palacios </a:t>
            </a:r>
            <a:r>
              <a:rPr lang="es-MX" sz="1000" b="1" dirty="0" err="1">
                <a:latin typeface="Helvetica"/>
              </a:rPr>
              <a:t>Plazola</a:t>
            </a:r>
            <a:r>
              <a:rPr lang="es-MX" sz="1000" b="1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 Oficial de admisión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7431183" y="5500689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Vania Lorena Rocha Sánchez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Asesora de licenciaturas</a:t>
            </a:r>
            <a:endParaRPr lang="es-MX" sz="1000" dirty="0">
              <a:latin typeface="Helvetica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5437992" y="5530707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Alfredo Pérez Lomelí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Asesor de licenciaturas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3373076" y="5480793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Nancy Del </a:t>
            </a:r>
            <a:r>
              <a:rPr lang="es-MX" sz="1000" b="1" dirty="0" smtClean="0">
                <a:latin typeface="Helvetica"/>
              </a:rPr>
              <a:t>Rocío </a:t>
            </a:r>
            <a:r>
              <a:rPr lang="es-MX" sz="1000" b="1" dirty="0">
                <a:latin typeface="Helvetica"/>
              </a:rPr>
              <a:t>Palacios Prado, </a:t>
            </a:r>
            <a:r>
              <a:rPr lang="es-MX" sz="1000" dirty="0" smtClean="0">
                <a:latin typeface="Helvetica"/>
              </a:rPr>
              <a:t>Orientadora vocacional</a:t>
            </a:r>
            <a:endParaRPr lang="es-MX" sz="1000" dirty="0">
              <a:latin typeface="Helvetica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922378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Admisión</a:t>
            </a:r>
          </a:p>
        </p:txBody>
      </p:sp>
      <p:pic>
        <p:nvPicPr>
          <p:cNvPr id="36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10875" y="3819037"/>
            <a:ext cx="2066098" cy="136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3717" y="3468958"/>
            <a:ext cx="1398330" cy="209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n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9" r="4879" b="7648"/>
          <a:stretch/>
        </p:blipFill>
        <p:spPr bwMode="auto">
          <a:xfrm>
            <a:off x="7369140" y="3461047"/>
            <a:ext cx="1332803" cy="210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98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 descr="egresados_curva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560512" y="227211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ctr"/>
            <a:r>
              <a:rPr lang="es-MX" sz="4500" b="1" dirty="0" smtClean="0">
                <a:solidFill>
                  <a:schemeClr val="accent1">
                    <a:lumMod val="50000"/>
                  </a:schemeClr>
                </a:solidFill>
              </a:rPr>
              <a:t>OFICINA DE EGRESADOS</a:t>
            </a:r>
            <a:endParaRPr lang="es-MX" sz="45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0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28" name="Imagen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r="6859"/>
          <a:stretch/>
        </p:blipFill>
        <p:spPr bwMode="auto">
          <a:xfrm>
            <a:off x="7392144" y="640745"/>
            <a:ext cx="1333500" cy="201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57537" y="934259"/>
            <a:ext cx="2025696" cy="134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62055" y="939134"/>
            <a:ext cx="2054579" cy="13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uadroTexto 37"/>
          <p:cNvSpPr txBox="1"/>
          <p:nvPr/>
        </p:nvSpPr>
        <p:spPr>
          <a:xfrm>
            <a:off x="3399537" y="2629302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María de Los Ángeles </a:t>
            </a:r>
            <a:r>
              <a:rPr lang="es-MX" sz="1000" b="1" dirty="0" err="1">
                <a:latin typeface="Helvetica"/>
              </a:rPr>
              <a:t>Rondero</a:t>
            </a:r>
            <a:r>
              <a:rPr lang="es-MX" sz="1000" b="1" dirty="0">
                <a:latin typeface="Helvetica"/>
              </a:rPr>
              <a:t> </a:t>
            </a:r>
            <a:r>
              <a:rPr lang="es-MX" sz="1000" b="1" dirty="0" err="1">
                <a:latin typeface="Helvetica"/>
              </a:rPr>
              <a:t>Chew</a:t>
            </a:r>
            <a:r>
              <a:rPr lang="es-MX" sz="1000" dirty="0">
                <a:latin typeface="Helvetica"/>
              </a:rPr>
              <a:t>, Coord. de admisión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5450527" y="2629302"/>
            <a:ext cx="1587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Melissa Rosas Reyes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Encargada </a:t>
            </a:r>
            <a:r>
              <a:rPr lang="es-MX" sz="1000" dirty="0">
                <a:latin typeface="Helvetica"/>
              </a:rPr>
              <a:t>de </a:t>
            </a:r>
            <a:r>
              <a:rPr lang="es-MX" sz="1000" dirty="0" smtClean="0">
                <a:latin typeface="Helvetica"/>
              </a:rPr>
              <a:t>Orientación vocacional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7457645" y="2617954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Carlos Alberto Sánchez Oyoque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Coordinador </a:t>
            </a:r>
            <a:r>
              <a:rPr lang="es-MX" sz="1000" dirty="0">
                <a:latin typeface="Helvetica"/>
              </a:rPr>
              <a:t>de </a:t>
            </a:r>
            <a:r>
              <a:rPr lang="es-MX" sz="1000" dirty="0" smtClean="0">
                <a:latin typeface="Helvetica"/>
              </a:rPr>
              <a:t>promoción de licenciaturas</a:t>
            </a:r>
            <a:endParaRPr lang="es-MX" sz="1000" dirty="0">
              <a:latin typeface="Helvetica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7457644" y="5483597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Myriam Julieta Soltero Molinar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Auxiliar </a:t>
            </a:r>
            <a:r>
              <a:rPr lang="es-MX" sz="1000" dirty="0">
                <a:latin typeface="Helvetica"/>
              </a:rPr>
              <a:t>de bases de datos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5445683" y="5480794"/>
            <a:ext cx="1319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Suhaila Desiree Seade Castellanos, </a:t>
            </a:r>
            <a:r>
              <a:rPr lang="es-MX" sz="1000" dirty="0" smtClean="0">
                <a:latin typeface="Helvetica"/>
              </a:rPr>
              <a:t>Encargada </a:t>
            </a:r>
            <a:r>
              <a:rPr lang="es-MX" sz="1000" dirty="0">
                <a:latin typeface="Helvetica"/>
              </a:rPr>
              <a:t>del sistema de seguimiento de candidatos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3399537" y="5480793"/>
            <a:ext cx="15987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Jimena </a:t>
            </a:r>
            <a:r>
              <a:rPr lang="es-MX" sz="1000" b="1" dirty="0" err="1">
                <a:latin typeface="Helvetica"/>
              </a:rPr>
              <a:t>Saracho</a:t>
            </a:r>
            <a:r>
              <a:rPr lang="es-MX" sz="1000" b="1" dirty="0">
                <a:latin typeface="Helvetica"/>
              </a:rPr>
              <a:t> Montes de Oca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Encargada </a:t>
            </a:r>
            <a:r>
              <a:rPr lang="es-MX" sz="1000" dirty="0">
                <a:latin typeface="Helvetica"/>
              </a:rPr>
              <a:t>de relaciones públicas y eventos </a:t>
            </a:r>
            <a:r>
              <a:rPr lang="es-MX" sz="1000" dirty="0" smtClean="0">
                <a:latin typeface="Helvetica"/>
              </a:rPr>
              <a:t>de promoción</a:t>
            </a:r>
            <a:endParaRPr lang="es-MX" sz="1000" dirty="0">
              <a:latin typeface="Helvetica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924846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Admisión</a:t>
            </a:r>
          </a:p>
        </p:txBody>
      </p:sp>
      <p:pic>
        <p:nvPicPr>
          <p:cNvPr id="45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45261" y="3824286"/>
            <a:ext cx="2050248" cy="135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n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31252"/>
          <a:stretch/>
        </p:blipFill>
        <p:spPr bwMode="auto">
          <a:xfrm>
            <a:off x="5412635" y="3444693"/>
            <a:ext cx="1348690" cy="207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n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033770" y="3824287"/>
            <a:ext cx="2050248" cy="135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42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11" name="Imagen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r="5141"/>
          <a:stretch/>
        </p:blipFill>
        <p:spPr bwMode="auto">
          <a:xfrm>
            <a:off x="7425164" y="2088155"/>
            <a:ext cx="1367328" cy="204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121625" y="2421224"/>
            <a:ext cx="2025696" cy="134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126143" y="2426099"/>
            <a:ext cx="2054579" cy="13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3463625" y="4116267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María de La Cruz </a:t>
            </a:r>
            <a:r>
              <a:rPr lang="es-MX" sz="1000" b="1" dirty="0" err="1">
                <a:latin typeface="Helvetica"/>
              </a:rPr>
              <a:t>Urdiano</a:t>
            </a:r>
            <a:r>
              <a:rPr lang="es-MX" sz="1000" b="1" dirty="0">
                <a:latin typeface="Helvetica"/>
              </a:rPr>
              <a:t> López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Asesora de </a:t>
            </a:r>
            <a:r>
              <a:rPr lang="es-MX" sz="1000" dirty="0" err="1" smtClean="0">
                <a:latin typeface="Helvetica"/>
              </a:rPr>
              <a:t>call</a:t>
            </a:r>
            <a:r>
              <a:rPr lang="es-MX" sz="1000" dirty="0" smtClean="0">
                <a:latin typeface="Helvetica"/>
              </a:rPr>
              <a:t> center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514615" y="4116267"/>
            <a:ext cx="13192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Beatriz Otilia Vargas Gámez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Coordinadora </a:t>
            </a:r>
            <a:r>
              <a:rPr lang="es-MX" sz="1000" dirty="0">
                <a:latin typeface="Helvetica"/>
              </a:rPr>
              <a:t>de promoción y admisión a posgrado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521733" y="4104919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Edgar Daniel Velázquez Reyes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Asesor de licenciatura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24846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Admisión</a:t>
            </a:r>
          </a:p>
        </p:txBody>
      </p:sp>
    </p:spTree>
    <p:extLst>
      <p:ext uri="{BB962C8B-B14F-4D97-AF65-F5344CB8AC3E}">
        <p14:creationId xmlns:p14="http://schemas.microsoft.com/office/powerpoint/2010/main" val="134665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487488" y="227211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ctr"/>
            <a:r>
              <a:rPr lang="es-MX" sz="4500" b="1" dirty="0" smtClean="0">
                <a:solidFill>
                  <a:schemeClr val="accent1">
                    <a:lumMod val="50000"/>
                  </a:schemeClr>
                </a:solidFill>
              </a:rPr>
              <a:t>OFICINA DE COMUNICACIÓN</a:t>
            </a:r>
          </a:p>
          <a:p>
            <a:pPr algn="ctr"/>
            <a:r>
              <a:rPr lang="es-MX" sz="4500" b="1" dirty="0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endParaRPr lang="es-MX" sz="4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2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2209800" y="1844824"/>
            <a:ext cx="7772400" cy="4114800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</a:pPr>
            <a:r>
              <a:rPr lang="es-MX" sz="1800" b="1" i="1" dirty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ＭＳ Ｐゴシック" charset="0"/>
              </a:rPr>
              <a:t>“Por eso consideramos deber nuestro colaborar en la formación de una opinión pública que, yendo más allá de intereses económicos, sea capaz de escuchar la denuncia de la injusticia.” </a:t>
            </a:r>
          </a:p>
          <a:p>
            <a:pPr marL="0" indent="0">
              <a:buFontTx/>
              <a:buNone/>
            </a:pPr>
            <a:r>
              <a:rPr lang="es-MX" sz="1500" dirty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ＭＳ Ｐゴシック" charset="0"/>
              </a:rPr>
              <a:t>Orientaciones Fundamentales del ITESO, 1973</a:t>
            </a:r>
          </a:p>
          <a:p>
            <a:pPr marL="0" indent="0">
              <a:buFontTx/>
              <a:buNone/>
            </a:pPr>
            <a:endParaRPr lang="es-MX" sz="1800" b="1" i="1" dirty="0">
              <a:solidFill>
                <a:schemeClr val="accent1">
                  <a:lumMod val="50000"/>
                </a:schemeClr>
              </a:solidFill>
              <a:latin typeface="Calibri Light" charset="0"/>
              <a:ea typeface="ＭＳ Ｐゴシック" charset="0"/>
            </a:endParaRPr>
          </a:p>
          <a:p>
            <a:pPr marL="0" indent="0">
              <a:buFontTx/>
              <a:buNone/>
            </a:pPr>
            <a:r>
              <a:rPr lang="es-MX" sz="1800" b="1" i="1" dirty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ＭＳ Ｐゴシック" charset="0"/>
              </a:rPr>
              <a:t>“La universidad no encuentra su fin en sí misma, existe para servir a la sociedad, transformarla, contribuir a hacerla más justa, con oportunidades y calidad de vida para todos. De aquí la necesidad de (…) analizar las estructuras que mantienen el poder como privilegio de unos cuantos y proponer formas democráticas de ejercicio del poder participativo; reconocer como motor de la historia y palanca de transformación, el conflicto, [y] tematizar el compromiso social y la promoción de la justicia para enfrentar la pobreza y la exclusión mediante modelos de desarrollo tales como: sustentable, participativo, humano, local.”</a:t>
            </a:r>
          </a:p>
          <a:p>
            <a:pPr marL="0" indent="0">
              <a:buFontTx/>
              <a:buNone/>
            </a:pPr>
            <a:r>
              <a:rPr lang="es-MX" sz="1500" dirty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ＭＳ Ｐゴシック" charset="0"/>
              </a:rPr>
              <a:t>Ejes de la Propuesta Formativa del ITESO (Saberes Generales), 2003</a:t>
            </a:r>
            <a:endParaRPr lang="es-MX" sz="1500" i="1" dirty="0">
              <a:solidFill>
                <a:schemeClr val="accent1">
                  <a:lumMod val="50000"/>
                </a:schemeClr>
              </a:solidFill>
              <a:latin typeface="Calibri Light" charset="0"/>
              <a:ea typeface="ＭＳ Ｐゴシック" charset="0"/>
            </a:endParaRPr>
          </a:p>
          <a:p>
            <a:pPr marL="0" indent="0"/>
            <a:endParaRPr lang="es-MX" sz="1800" b="1" i="1" dirty="0">
              <a:solidFill>
                <a:schemeClr val="accent1">
                  <a:lumMod val="50000"/>
                </a:schemeClr>
              </a:solidFill>
              <a:latin typeface="Calibri Light" charset="0"/>
              <a:ea typeface="ＭＳ Ｐゴシック" charset="0"/>
            </a:endParaRPr>
          </a:p>
          <a:p>
            <a:pPr marL="0" indent="0"/>
            <a:endParaRPr lang="es-MX" sz="1800" b="1" i="1" dirty="0">
              <a:solidFill>
                <a:schemeClr val="accent1">
                  <a:lumMod val="50000"/>
                </a:schemeClr>
              </a:solidFill>
              <a:latin typeface="Calibri Light" charset="0"/>
              <a:ea typeface="ＭＳ Ｐゴシック" charset="0"/>
            </a:endParaRPr>
          </a:p>
          <a:p>
            <a:pPr marL="0" indent="0"/>
            <a:endParaRPr lang="es-MX" sz="1800" b="1" i="1" dirty="0">
              <a:solidFill>
                <a:schemeClr val="accent1">
                  <a:lumMod val="50000"/>
                </a:schemeClr>
              </a:solidFill>
              <a:latin typeface="Calibri Light" charset="0"/>
              <a:ea typeface="ＭＳ Ｐゴシック" charset="0"/>
            </a:endParaRPr>
          </a:p>
          <a:p>
            <a:pPr marL="0" indent="0"/>
            <a:endParaRPr lang="es-MX" dirty="0">
              <a:solidFill>
                <a:schemeClr val="accent1">
                  <a:lumMod val="50000"/>
                </a:schemeClr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209800" y="620688"/>
            <a:ext cx="7772400" cy="1143000"/>
          </a:xfrm>
        </p:spPr>
        <p:txBody>
          <a:bodyPr/>
          <a:lstStyle/>
          <a:p>
            <a:pPr algn="ctr"/>
            <a:r>
              <a:rPr lang="es-MX" sz="3800" dirty="0">
                <a:solidFill>
                  <a:srgbClr val="1F4E79"/>
                </a:solidFill>
                <a:ea typeface="ＭＳ Ｐゴシック" charset="0"/>
                <a:cs typeface="Helvetica"/>
              </a:rPr>
              <a:t>La inspiración</a:t>
            </a:r>
          </a:p>
        </p:txBody>
      </p:sp>
    </p:spTree>
    <p:extLst>
      <p:ext uri="{BB962C8B-B14F-4D97-AF65-F5344CB8AC3E}">
        <p14:creationId xmlns:p14="http://schemas.microsoft.com/office/powerpoint/2010/main" val="59116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135560" y="826343"/>
            <a:ext cx="7772400" cy="1143000"/>
          </a:xfrm>
        </p:spPr>
        <p:txBody>
          <a:bodyPr/>
          <a:lstStyle/>
          <a:p>
            <a:r>
              <a:rPr lang="es-MX" sz="3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Misión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2207568" y="2132856"/>
            <a:ext cx="7270750" cy="4179887"/>
          </a:xfrm>
        </p:spPr>
        <p:txBody>
          <a:bodyPr/>
          <a:lstStyle/>
          <a:p>
            <a:pPr marL="0" indent="0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es-MX" sz="1800" i="1" dirty="0">
                <a:solidFill>
                  <a:srgbClr val="1F4E79"/>
                </a:solidFill>
                <a:ea typeface="ＭＳ Ｐゴシック" charset="0"/>
              </a:rPr>
              <a:t>Tenemos como encomienda</a:t>
            </a:r>
          </a:p>
          <a:p>
            <a:pPr marL="0" indent="0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es-MX" sz="1800" i="1" dirty="0">
                <a:solidFill>
                  <a:srgbClr val="1F4E79"/>
                </a:solidFill>
                <a:ea typeface="ＭＳ Ｐゴシック" charset="0"/>
              </a:rPr>
              <a:t>desarrollar el </a:t>
            </a:r>
            <a:r>
              <a:rPr lang="es-MX" sz="1800" b="1" i="1" dirty="0">
                <a:solidFill>
                  <a:srgbClr val="1F4E79"/>
                </a:solidFill>
                <a:ea typeface="ＭＳ Ｐゴシック" charset="0"/>
              </a:rPr>
              <a:t>posicionamiento </a:t>
            </a:r>
            <a:r>
              <a:rPr lang="es-MX" sz="1800" i="1" dirty="0">
                <a:solidFill>
                  <a:srgbClr val="1F4E79"/>
                </a:solidFill>
                <a:ea typeface="ＭＳ Ｐゴシック" charset="0"/>
              </a:rPr>
              <a:t>del ITESO, para </a:t>
            </a:r>
            <a:r>
              <a:rPr lang="es-MX" sz="1800" b="1" i="1" dirty="0">
                <a:solidFill>
                  <a:srgbClr val="1F4E79"/>
                </a:solidFill>
                <a:ea typeface="ＭＳ Ｐゴシック" charset="0"/>
              </a:rPr>
              <a:t>ocupar el espacio estratégico </a:t>
            </a:r>
            <a:r>
              <a:rPr lang="es-MX" sz="1800" i="1" dirty="0">
                <a:solidFill>
                  <a:srgbClr val="1F4E79"/>
                </a:solidFill>
                <a:ea typeface="ＭＳ Ｐゴシック" charset="0"/>
              </a:rPr>
              <a:t>necesario dentro el campo universitario, </a:t>
            </a:r>
          </a:p>
          <a:p>
            <a:pPr marL="0" indent="0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es-MX" sz="1800" i="1" dirty="0">
                <a:solidFill>
                  <a:srgbClr val="1F4E79"/>
                </a:solidFill>
                <a:ea typeface="ＭＳ Ｐゴシック" charset="0"/>
              </a:rPr>
              <a:t>que con la más alta </a:t>
            </a:r>
            <a:r>
              <a:rPr lang="es-MX" sz="1800" b="1" i="1" dirty="0">
                <a:solidFill>
                  <a:srgbClr val="1F4E79"/>
                </a:solidFill>
                <a:ea typeface="ＭＳ Ｐゴシック" charset="0"/>
              </a:rPr>
              <a:t>credibilidad </a:t>
            </a:r>
            <a:r>
              <a:rPr lang="es-MX" sz="1800" i="1" dirty="0">
                <a:solidFill>
                  <a:srgbClr val="1F4E79"/>
                </a:solidFill>
                <a:ea typeface="ＭＳ Ｐゴシック" charset="0"/>
              </a:rPr>
              <a:t>como </a:t>
            </a:r>
            <a:r>
              <a:rPr lang="es-MX" sz="1800" b="1" i="1" dirty="0">
                <a:solidFill>
                  <a:srgbClr val="1F4E79"/>
                </a:solidFill>
                <a:ea typeface="ＭＳ Ｐゴシック" charset="0"/>
              </a:rPr>
              <a:t>universidad jesuita</a:t>
            </a:r>
            <a:r>
              <a:rPr lang="es-MX" sz="1800" i="1" dirty="0">
                <a:solidFill>
                  <a:srgbClr val="1F4E79"/>
                </a:solidFill>
                <a:ea typeface="ＭＳ Ｐゴシック" charset="0"/>
              </a:rPr>
              <a:t>, </a:t>
            </a:r>
          </a:p>
          <a:p>
            <a:pPr marL="0" indent="0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es-MX" sz="1800" i="1" dirty="0">
                <a:solidFill>
                  <a:srgbClr val="1F4E79"/>
                </a:solidFill>
                <a:ea typeface="ＭＳ Ｐゴシック" charset="0"/>
              </a:rPr>
              <a:t>logre su </a:t>
            </a:r>
            <a:r>
              <a:rPr lang="es-MX" sz="1800" b="1" i="1" dirty="0">
                <a:solidFill>
                  <a:srgbClr val="1F4E79"/>
                </a:solidFill>
                <a:ea typeface="ＭＳ Ｐゴシック" charset="0"/>
              </a:rPr>
              <a:t>misión educativa</a:t>
            </a:r>
            <a:r>
              <a:rPr lang="es-MX" sz="1800" i="1" dirty="0">
                <a:solidFill>
                  <a:srgbClr val="1F4E79"/>
                </a:solidFill>
                <a:ea typeface="ＭＳ Ｐゴシック" charset="0"/>
              </a:rPr>
              <a:t>,</a:t>
            </a:r>
            <a:r>
              <a:rPr lang="es-MX" sz="1800" b="1" i="1" dirty="0">
                <a:solidFill>
                  <a:srgbClr val="1F4E79"/>
                </a:solidFill>
                <a:ea typeface="ＭＳ Ｐゴシック" charset="0"/>
              </a:rPr>
              <a:t> </a:t>
            </a:r>
            <a:r>
              <a:rPr lang="es-MX" sz="1800" i="1" dirty="0">
                <a:solidFill>
                  <a:srgbClr val="1F4E79"/>
                </a:solidFill>
                <a:ea typeface="ＭＳ Ｐゴシック" charset="0"/>
              </a:rPr>
              <a:t>que comparte el anuncio de la esperanza, la denuncia de la injusticia y</a:t>
            </a:r>
            <a:r>
              <a:rPr lang="es-MX" sz="1800" b="1" i="1" dirty="0">
                <a:solidFill>
                  <a:srgbClr val="1F4E79"/>
                </a:solidFill>
                <a:ea typeface="ＭＳ Ｐゴシック" charset="0"/>
              </a:rPr>
              <a:t> </a:t>
            </a:r>
            <a:r>
              <a:rPr lang="es-MX" sz="1800" i="1" dirty="0">
                <a:solidFill>
                  <a:srgbClr val="1F4E79"/>
                </a:solidFill>
                <a:ea typeface="ＭＳ Ｐゴシック" charset="0"/>
              </a:rPr>
              <a:t>abre una gran </a:t>
            </a:r>
            <a:r>
              <a:rPr lang="es-MX" sz="1800" b="1" i="1" dirty="0">
                <a:solidFill>
                  <a:srgbClr val="1F4E79"/>
                </a:solidFill>
                <a:ea typeface="ＭＳ Ｐゴシック" charset="0"/>
              </a:rPr>
              <a:t>convocatoria</a:t>
            </a:r>
            <a:r>
              <a:rPr lang="es-MX" sz="1800" i="1" dirty="0">
                <a:solidFill>
                  <a:srgbClr val="1F4E79"/>
                </a:solidFill>
                <a:ea typeface="ＭＳ Ｐゴシック" charset="0"/>
              </a:rPr>
              <a:t> </a:t>
            </a:r>
            <a:r>
              <a:rPr lang="es-MX" sz="1800" b="1" i="1" dirty="0">
                <a:solidFill>
                  <a:srgbClr val="1F4E79"/>
                </a:solidFill>
                <a:ea typeface="ＭＳ Ｐゴシック" charset="0"/>
              </a:rPr>
              <a:t>para transformar. </a:t>
            </a:r>
          </a:p>
          <a:p>
            <a:pPr marL="0" indent="0">
              <a:lnSpc>
                <a:spcPts val="2600"/>
              </a:lnSpc>
              <a:spcBef>
                <a:spcPts val="600"/>
              </a:spcBef>
              <a:buFontTx/>
              <a:buNone/>
            </a:pPr>
            <a:endParaRPr lang="es-MX" sz="1800" dirty="0">
              <a:ea typeface="ＭＳ Ｐゴシック" charset="0"/>
            </a:endParaRPr>
          </a:p>
          <a:p>
            <a:pPr marL="0" indent="0"/>
            <a:endParaRPr lang="es-MX" sz="1800" dirty="0">
              <a:ea typeface="ＭＳ Ｐゴシック" charset="0"/>
            </a:endParaRPr>
          </a:p>
          <a:p>
            <a:pPr marL="0" indent="0">
              <a:lnSpc>
                <a:spcPts val="2600"/>
              </a:lnSpc>
              <a:spcBef>
                <a:spcPts val="600"/>
              </a:spcBef>
              <a:buFontTx/>
              <a:buNone/>
            </a:pPr>
            <a:endParaRPr lang="es-MX" sz="28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 marL="0" indent="0"/>
            <a:endParaRPr lang="es-MX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0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279576" y="609600"/>
            <a:ext cx="7772400" cy="1143000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Objetivos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2207568" y="2193925"/>
            <a:ext cx="7772400" cy="4114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Aumentar el posicionamiento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del ITESO como el agente universitario de calidad académica en la región.</a:t>
            </a:r>
            <a:endParaRPr lang="es-MX" sz="1800" b="1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>
              <a:spcBef>
                <a:spcPts val="1200"/>
              </a:spcBef>
            </a:pP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Sostener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el actual </a:t>
            </a: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posicionamiento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como el agente universitario de mayor </a:t>
            </a: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compromiso  </a:t>
            </a:r>
            <a:r>
              <a:rPr lang="es-MX" sz="1800" b="1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social.</a:t>
            </a:r>
            <a:endParaRPr lang="es-MX" sz="1800" b="1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>
              <a:spcBef>
                <a:spcPts val="1200"/>
              </a:spcBef>
            </a:pP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Incidir como universidad en el espacio público mediático 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 través de la resignificación de los problemas centrales que la institución decide intervenir en su acción educativa, de investigación y su acción social </a:t>
            </a: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en el espacio público local, regional, nacional y en la región latinoamericana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. </a:t>
            </a:r>
          </a:p>
          <a:p>
            <a:pPr>
              <a:spcBef>
                <a:spcPts val="1200"/>
              </a:spcBef>
            </a:pP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Apoyar la</a:t>
            </a: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convocatoria a estudiar en los programas 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de licenciaturas, posgrados y educación continua en los niveles necesarios para los objetivos de la universidad</a:t>
            </a: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980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997003796"/>
              </p:ext>
            </p:extLst>
          </p:nvPr>
        </p:nvGraphicFramePr>
        <p:xfrm>
          <a:off x="2135560" y="927134"/>
          <a:ext cx="8331200" cy="592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1991544" y="404664"/>
            <a:ext cx="30963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4400" dirty="0">
                <a:solidFill>
                  <a:schemeClr val="tx2"/>
                </a:solidFill>
                <a:latin typeface="Helvetica"/>
                <a:ea typeface="ＭＳ Ｐゴシック" panose="020B0600070205080204" pitchFamily="34" charset="-128"/>
                <a:cs typeface="+mj-cs"/>
              </a:rPr>
              <a:t>Estructura</a:t>
            </a:r>
          </a:p>
        </p:txBody>
      </p:sp>
    </p:spTree>
    <p:extLst>
      <p:ext uri="{BB962C8B-B14F-4D97-AF65-F5344CB8AC3E}">
        <p14:creationId xmlns:p14="http://schemas.microsoft.com/office/powerpoint/2010/main" val="78027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pic>
        <p:nvPicPr>
          <p:cNvPr id="2" name="Imagen 1" descr="rued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839416" y="548680"/>
            <a:ext cx="8280920" cy="1143000"/>
          </a:xfrm>
        </p:spPr>
        <p:txBody>
          <a:bodyPr/>
          <a:lstStyle/>
          <a:p>
            <a:r>
              <a:rPr lang="es-MX" sz="3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Servicios de </a:t>
            </a:r>
            <a:r>
              <a:rPr lang="es-MX" sz="3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comunicación con </a:t>
            </a:r>
            <a:r>
              <a:rPr lang="es-MX" sz="3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/>
            </a:r>
            <a:br>
              <a:rPr lang="es-MX" sz="3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</a:br>
            <a:r>
              <a:rPr lang="es-MX" sz="3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medios masivos y medios sociales</a:t>
            </a:r>
          </a:p>
        </p:txBody>
      </p:sp>
      <p:sp>
        <p:nvSpPr>
          <p:cNvPr id="16" name="Marcador de contenido 2"/>
          <p:cNvSpPr>
            <a:spLocks noGrp="1"/>
          </p:cNvSpPr>
          <p:nvPr>
            <p:ph idx="1"/>
          </p:nvPr>
        </p:nvSpPr>
        <p:spPr>
          <a:xfrm>
            <a:off x="767408" y="2132856"/>
            <a:ext cx="6912768" cy="432048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1200"/>
              </a:spcBef>
              <a:buFontTx/>
              <a:buNone/>
            </a:pPr>
            <a:r>
              <a:rPr lang="es-MX" sz="1500" i="1" dirty="0">
                <a:solidFill>
                  <a:schemeClr val="tx2"/>
                </a:solidFill>
                <a:ea typeface="ＭＳ Ｐゴシック" charset="0"/>
              </a:rPr>
              <a:t>Públicos: editores de medios, líderes de opinión, organizaciones civiles, empresarios, aspirantes, egresados, alumnos, profesores, personal, pares académicos, instituciones, gobierno, ciudadanía, universidades locales y del país.</a:t>
            </a:r>
          </a:p>
          <a:p>
            <a:pPr marL="0" indent="0">
              <a:spcBef>
                <a:spcPts val="1200"/>
              </a:spcBef>
            </a:pP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Difusión de actividades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, proyectos y programas académicos, logros y  situaciones destacadas de académicos y estudiantes en medios de comunicación y redes sociales institucionales</a:t>
            </a:r>
          </a:p>
          <a:p>
            <a:pPr marL="0" indent="0">
              <a:spcBef>
                <a:spcPts val="1200"/>
              </a:spcBef>
            </a:pP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Relación con medios de comunicación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, gestión de  y organización de ruedas de prensa sobre temas relevantes de la universidad</a:t>
            </a:r>
          </a:p>
          <a:p>
            <a:pPr marL="0" indent="0">
              <a:spcBef>
                <a:spcPts val="1200"/>
              </a:spcBef>
            </a:pP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Monitoreo de medios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,  alertas sobre temas que afectan la imagen institucional</a:t>
            </a:r>
          </a:p>
          <a:p>
            <a:pPr marL="0" indent="0">
              <a:spcBef>
                <a:spcPts val="1200"/>
              </a:spcBef>
            </a:pP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Atención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 al público en línea: Twitter, Facebook y plataformas web.</a:t>
            </a:r>
          </a:p>
          <a:p>
            <a:pPr marL="457200" lvl="1" indent="0" algn="r">
              <a:spcBef>
                <a:spcPts val="1200"/>
              </a:spcBef>
              <a:buFontTx/>
              <a:buNone/>
            </a:pPr>
            <a:endParaRPr lang="es-MX" sz="1600" b="1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  <a:p>
            <a:pPr marL="457200" lvl="1" indent="0" algn="r">
              <a:spcBef>
                <a:spcPts val="1200"/>
              </a:spcBef>
              <a:buFontTx/>
              <a:buNone/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Coordinación de Prensa y Difusión</a:t>
            </a:r>
          </a:p>
        </p:txBody>
      </p:sp>
      <p:pic>
        <p:nvPicPr>
          <p:cNvPr id="2" name="Imagen 1" descr="prensay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852936"/>
            <a:ext cx="4171392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767408" y="548680"/>
            <a:ext cx="7772400" cy="1143000"/>
          </a:xfrm>
        </p:spPr>
        <p:txBody>
          <a:bodyPr/>
          <a:lstStyle/>
          <a:p>
            <a:r>
              <a:rPr lang="es-MX" sz="3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Servicios de </a:t>
            </a:r>
            <a:r>
              <a:rPr lang="es-MX" sz="3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información y comunicación interna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767408" y="1772816"/>
            <a:ext cx="10081120" cy="2592288"/>
          </a:xfrm>
        </p:spPr>
        <p:txBody>
          <a:bodyPr/>
          <a:lstStyle/>
          <a:p>
            <a:pPr marL="0" indent="0">
              <a:spcBef>
                <a:spcPts val="1200"/>
              </a:spcBef>
              <a:buFontTx/>
              <a:buNone/>
            </a:pPr>
            <a:r>
              <a:rPr lang="es-MX" sz="1500" i="1" dirty="0">
                <a:solidFill>
                  <a:schemeClr val="tx2"/>
                </a:solidFill>
                <a:ea typeface="ＭＳ Ｐゴシック" charset="0"/>
              </a:rPr>
              <a:t>Públicos: alumnos, profesores, personal, funcionarios y dependencias universitarias.</a:t>
            </a:r>
          </a:p>
          <a:p>
            <a:pPr marL="0" indent="0">
              <a:spcBef>
                <a:spcPts val="1200"/>
              </a:spcBef>
            </a:pP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Sistema de </a:t>
            </a: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comunicación interna 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en el campus</a:t>
            </a:r>
          </a:p>
          <a:p>
            <a:pPr marL="742950" lvl="2" indent="-342900">
              <a:spcBef>
                <a:spcPts val="600"/>
              </a:spcBef>
            </a:pPr>
            <a:r>
              <a:rPr lang="es-MX" sz="16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Semanario </a:t>
            </a: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Cruce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</a:t>
            </a:r>
          </a:p>
          <a:p>
            <a:pPr marL="742950" lvl="2" indent="-342900">
              <a:spcBef>
                <a:spcPts val="600"/>
              </a:spcBef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Agenda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 ITESO </a:t>
            </a:r>
          </a:p>
          <a:p>
            <a:pPr marL="742950" lvl="2" indent="-342900">
              <a:spcBef>
                <a:spcPts val="600"/>
              </a:spcBef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Pantallas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 en el campus </a:t>
            </a:r>
          </a:p>
          <a:p>
            <a:pPr marL="742950" lvl="2" indent="-342900">
              <a:spcBef>
                <a:spcPts val="600"/>
              </a:spcBef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Tableros oficiales 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y tableros abiertos </a:t>
            </a:r>
          </a:p>
          <a:p>
            <a:pPr marL="742950" lvl="2" indent="-342900">
              <a:spcBef>
                <a:spcPts val="600"/>
              </a:spcBef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Carteles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 en gran formato (Mupis) y </a:t>
            </a: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señalética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 emergente en campus </a:t>
            </a:r>
          </a:p>
          <a:p>
            <a:pPr marL="742950" lvl="2" indent="-342900">
              <a:spcBef>
                <a:spcPts val="600"/>
              </a:spcBef>
            </a:pPr>
            <a:r>
              <a:rPr lang="es-MX" sz="16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Plataformas web </a:t>
            </a: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Intranet y </a:t>
            </a:r>
            <a:r>
              <a:rPr lang="es-MX" sz="1600" b="1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Colaboración</a:t>
            </a:r>
            <a:endParaRPr lang="es-MX" sz="1600" b="1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</p:txBody>
      </p:sp>
      <p:pic>
        <p:nvPicPr>
          <p:cNvPr id="2" name="Imagen 1" descr="servicios_inf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4149080"/>
            <a:ext cx="3884210" cy="25922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11424" y="4509120"/>
            <a:ext cx="70567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</a:rPr>
              <a:t>Producción fotográfica, audiovisual y de contenidos </a:t>
            </a:r>
            <a:r>
              <a:rPr lang="es-MX" dirty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</a:rPr>
              <a:t>para medios y unidades de comunicación institucionales impresos y digitales </a:t>
            </a:r>
          </a:p>
          <a:p>
            <a:endParaRPr lang="es-MX" dirty="0">
              <a:solidFill>
                <a:schemeClr val="accent1">
                  <a:lumMod val="50000"/>
                </a:schemeClr>
              </a:solidFill>
              <a:latin typeface="Helvetica"/>
              <a:ea typeface="ＭＳ Ｐゴシック" charset="0"/>
              <a:sym typeface="Wingdings" charset="0"/>
            </a:endParaRPr>
          </a:p>
          <a:p>
            <a:pPr algn="r"/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  <a:sym typeface="Wingdings" charset="0"/>
              </a:rPr>
              <a:t>Coordinación de Servicios de Información</a:t>
            </a:r>
          </a:p>
        </p:txBody>
      </p:sp>
    </p:spTree>
    <p:extLst>
      <p:ext uri="{BB962C8B-B14F-4D97-AF65-F5344CB8AC3E}">
        <p14:creationId xmlns:p14="http://schemas.microsoft.com/office/powerpoint/2010/main" val="411394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 descr="egresados_curv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6" name="Marcador de contenido 1"/>
          <p:cNvSpPr>
            <a:spLocks noGrp="1"/>
          </p:cNvSpPr>
          <p:nvPr>
            <p:ph idx="1"/>
          </p:nvPr>
        </p:nvSpPr>
        <p:spPr>
          <a:xfrm>
            <a:off x="2754671" y="2809056"/>
            <a:ext cx="6769100" cy="1254944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cs typeface="Helvetica"/>
              </a:rPr>
              <a:t>Cultivar e impulsar la relación 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cs typeface="Helvetica"/>
              </a:rPr>
              <a:t>entre la comunidad de </a:t>
            </a: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cs typeface="Helvetica"/>
              </a:rPr>
              <a:t>egresados y su Universidad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cs typeface="Helvetica"/>
              </a:rPr>
              <a:t>, fomentando su sentido de pertenencia a ella. </a:t>
            </a:r>
          </a:p>
        </p:txBody>
      </p:sp>
    </p:spTree>
    <p:extLst>
      <p:ext uri="{BB962C8B-B14F-4D97-AF65-F5344CB8AC3E}">
        <p14:creationId xmlns:p14="http://schemas.microsoft.com/office/powerpoint/2010/main" val="2844986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9416" y="548680"/>
            <a:ext cx="7772400" cy="1143000"/>
          </a:xfrm>
        </p:spPr>
        <p:txBody>
          <a:bodyPr/>
          <a:lstStyle/>
          <a:p>
            <a:r>
              <a:rPr lang="es-MX" sz="3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Servicios de </a:t>
            </a:r>
            <a:r>
              <a:rPr lang="es-MX" sz="3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comunicación en plataformas electrónicas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911424" y="1844824"/>
            <a:ext cx="6696744" cy="4151313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200"/>
              </a:spcBef>
              <a:buFontTx/>
              <a:buNone/>
            </a:pPr>
            <a:r>
              <a:rPr lang="es-MX" sz="1500" i="1" dirty="0">
                <a:solidFill>
                  <a:schemeClr val="tx2"/>
                </a:solidFill>
                <a:ea typeface="ＭＳ Ｐゴシック" charset="0"/>
              </a:rPr>
              <a:t>Públicos: aspirantes, egresados, alumnos, profesores, personal, padres de familia, pares académicos, visitantes del mundo.</a:t>
            </a:r>
          </a:p>
          <a:p>
            <a:pPr marL="0" indent="0">
              <a:spcBef>
                <a:spcPts val="1200"/>
              </a:spcBef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Administración de plataformas web: </a:t>
            </a: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portal institucional, blogs y micrositios institucionales</a:t>
            </a:r>
            <a:endParaRPr lang="es-MX" sz="2000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  <a:p>
            <a:pPr marL="0" indent="0">
              <a:spcBef>
                <a:spcPts val="1200"/>
              </a:spcBef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Edición y análisis de métricas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de redes sociales</a:t>
            </a:r>
          </a:p>
          <a:p>
            <a:pPr marL="0" indent="0">
              <a:spcBef>
                <a:spcPts val="1200"/>
              </a:spcBef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Apoyo en </a:t>
            </a: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gestión, capacitación y asesoría técnica </a:t>
            </a:r>
            <a:r>
              <a:rPr lang="es-MX" sz="2000" b="1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y de contenidos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para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plataformas y redes sociales institucionales</a:t>
            </a:r>
            <a:endParaRPr lang="es-MX" sz="2000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  <a:p>
            <a:pPr marL="0" indent="0">
              <a:spcBef>
                <a:spcPts val="1200"/>
              </a:spcBef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Gestión de </a:t>
            </a: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envío de circulares y mensajes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a correos 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institucionales</a:t>
            </a:r>
          </a:p>
          <a:p>
            <a:pPr marL="0" indent="0">
              <a:spcBef>
                <a:spcPts val="1200"/>
              </a:spcBef>
            </a:pP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Estudio de mercado</a:t>
            </a:r>
            <a:endParaRPr lang="es-MX" sz="2000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  <a:p>
            <a:pPr marL="0" indent="0">
              <a:spcBef>
                <a:spcPts val="1200"/>
              </a:spcBef>
            </a:pPr>
            <a:endParaRPr lang="es-MX" sz="2000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  <a:p>
            <a:pPr marL="0" indent="0" algn="r">
              <a:spcBef>
                <a:spcPts val="1200"/>
              </a:spcBef>
              <a:buFontTx/>
              <a:buNone/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Coordinación de Medios Electrónicos</a:t>
            </a:r>
          </a:p>
          <a:p>
            <a:pPr marL="0" indent="0">
              <a:spcBef>
                <a:spcPts val="1200"/>
              </a:spcBef>
            </a:pPr>
            <a:endParaRPr lang="es-MX" sz="16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</p:txBody>
      </p:sp>
      <p:pic>
        <p:nvPicPr>
          <p:cNvPr id="2" name="Imagen 1" descr="m.electronico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780928"/>
            <a:ext cx="4387416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983432" y="476672"/>
            <a:ext cx="7772401" cy="1143000"/>
          </a:xfrm>
        </p:spPr>
        <p:txBody>
          <a:bodyPr>
            <a:normAutofit fontScale="90000"/>
          </a:bodyPr>
          <a:lstStyle/>
          <a:p>
            <a:r>
              <a:rPr lang="es-MX" sz="3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Servicios de </a:t>
            </a:r>
            <a:r>
              <a:rPr lang="es-MX" sz="3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comunicación con egresados y profesionales</a:t>
            </a:r>
            <a:r>
              <a:rPr lang="es-MX" sz="2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/>
            </a:r>
            <a:br>
              <a:rPr lang="es-MX" sz="2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</a:br>
            <a:endParaRPr lang="es-MX" sz="2200" b="1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1127448" y="1484784"/>
            <a:ext cx="8928992" cy="4114800"/>
          </a:xfrm>
        </p:spPr>
        <p:txBody>
          <a:bodyPr/>
          <a:lstStyle/>
          <a:p>
            <a:pPr marL="0" indent="0">
              <a:spcBef>
                <a:spcPts val="1200"/>
              </a:spcBef>
              <a:buFontTx/>
              <a:buNone/>
            </a:pPr>
            <a:r>
              <a:rPr lang="es-MX" sz="1500" i="1" dirty="0">
                <a:solidFill>
                  <a:schemeClr val="tx2"/>
                </a:solidFill>
                <a:ea typeface="ＭＳ Ｐゴシック" charset="0"/>
              </a:rPr>
              <a:t>Públicos: egresados ITESO, profesionales de todas las universidades.</a:t>
            </a:r>
          </a:p>
          <a:p>
            <a:pPr marL="0" indent="0">
              <a:spcBef>
                <a:spcPts val="1200"/>
              </a:spcBef>
              <a:buFontTx/>
              <a:buNone/>
            </a:pPr>
            <a:endParaRPr lang="es-MX" sz="18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 marL="0" indent="0">
              <a:spcBef>
                <a:spcPts val="1200"/>
              </a:spcBef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Magis Revista Institucional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, p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ublicación bimestral </a:t>
            </a: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impresa y digital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dirigida a egresados enfocada en la divulgación de historias de innovaciones sociales sobre profesiones y cultura 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con inspiración jesuita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.</a:t>
            </a:r>
          </a:p>
          <a:p>
            <a:pPr marL="0" indent="0">
              <a:spcBef>
                <a:spcPts val="1200"/>
              </a:spcBef>
              <a:buFontTx/>
              <a:buNone/>
            </a:pPr>
            <a:endParaRPr lang="es-MX" sz="2000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  <a:p>
            <a:pPr marL="0" indent="0">
              <a:spcBef>
                <a:spcPts val="1200"/>
              </a:spcBef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Foro Magis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, encuentro de innovaciones sociales (tipo TED)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.</a:t>
            </a:r>
          </a:p>
          <a:p>
            <a:pPr marL="0" indent="0">
              <a:spcBef>
                <a:spcPts val="1200"/>
              </a:spcBef>
              <a:buNone/>
            </a:pPr>
            <a:endParaRPr lang="es-MX" sz="2000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  <a:p>
            <a:pPr marL="0" indent="0" algn="r">
              <a:spcBef>
                <a:spcPts val="1200"/>
              </a:spcBef>
              <a:buFontTx/>
              <a:buNone/>
            </a:pPr>
            <a:r>
              <a:rPr lang="es-MX" sz="1600" b="1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Coordinación </a:t>
            </a: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de Magis</a:t>
            </a:r>
          </a:p>
          <a:p>
            <a:pPr marL="0" indent="0"/>
            <a:endParaRPr lang="es-MX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</p:txBody>
      </p:sp>
      <p:pic>
        <p:nvPicPr>
          <p:cNvPr id="6" name="Imagen 5" descr="Magis 43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4797152"/>
            <a:ext cx="1409860" cy="1810632"/>
          </a:xfrm>
          <a:prstGeom prst="rect">
            <a:avLst/>
          </a:prstGeom>
        </p:spPr>
      </p:pic>
      <p:pic>
        <p:nvPicPr>
          <p:cNvPr id="7" name="Imagen 6" descr="Magis 43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4797152"/>
            <a:ext cx="1440160" cy="1815430"/>
          </a:xfrm>
          <a:prstGeom prst="rect">
            <a:avLst/>
          </a:prstGeom>
        </p:spPr>
      </p:pic>
      <p:pic>
        <p:nvPicPr>
          <p:cNvPr id="10" name="Imagen 9" descr="Magis 44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4797152"/>
            <a:ext cx="1405440" cy="1800200"/>
          </a:xfrm>
          <a:prstGeom prst="rect">
            <a:avLst/>
          </a:prstGeom>
        </p:spPr>
      </p:pic>
      <p:pic>
        <p:nvPicPr>
          <p:cNvPr id="11" name="Imagen 10" descr="Magis 44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4797152"/>
            <a:ext cx="1440160" cy="181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6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23392" y="404664"/>
            <a:ext cx="7772400" cy="1143000"/>
          </a:xfrm>
        </p:spPr>
        <p:txBody>
          <a:bodyPr/>
          <a:lstStyle/>
          <a:p>
            <a:r>
              <a:rPr lang="es-MX" sz="3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Servicios de </a:t>
            </a:r>
            <a:r>
              <a:rPr lang="es-MX" sz="3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comunicación con aspirantes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695400" y="1628800"/>
            <a:ext cx="9433048" cy="2088232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FontTx/>
              <a:buNone/>
            </a:pPr>
            <a:r>
              <a:rPr lang="es-MX" sz="1500" i="1" dirty="0">
                <a:solidFill>
                  <a:schemeClr val="tx2"/>
                </a:solidFill>
                <a:ea typeface="ＭＳ Ｐゴシック" charset="0"/>
              </a:rPr>
              <a:t>Públicos: aspirantes, egresados, profesionales y empresarios.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s-MX" sz="17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Desarrollo de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campañas </a:t>
            </a:r>
            <a:r>
              <a:rPr lang="es-MX" sz="1700" b="1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publicitarias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para la convocatoria de aspirantes</a:t>
            </a:r>
            <a:r>
              <a:rPr lang="es-MX" sz="17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 para los programas de la universidad en medios de comunicación y plataformas web y redes </a:t>
            </a:r>
            <a:r>
              <a:rPr lang="es-MX" sz="17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sociales.</a:t>
            </a:r>
            <a:endParaRPr lang="es-MX" sz="1700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s-MX" sz="17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Creación de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conceptos y arte gráfico</a:t>
            </a:r>
            <a:r>
              <a:rPr lang="es-MX" sz="17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 para la producción de herramientas de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comunicación publicitarias y promocionales</a:t>
            </a:r>
            <a:r>
              <a:rPr lang="es-MX" sz="17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, de programas académicos e </a:t>
            </a:r>
            <a:r>
              <a:rPr lang="es-MX" sz="17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institucionales.</a:t>
            </a:r>
            <a:endParaRPr lang="es-MX" sz="1700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</p:txBody>
      </p:sp>
      <p:pic>
        <p:nvPicPr>
          <p:cNvPr id="2" name="Imagen 1" descr="publicida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3933056"/>
            <a:ext cx="4699239" cy="26396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95400" y="3501008"/>
            <a:ext cx="640871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  <a:sym typeface="Wingdings" charset="0"/>
              </a:rPr>
              <a:t>Representación gráfica, fotográfica y audiovisual</a:t>
            </a:r>
            <a:r>
              <a:rPr lang="es-MX" sz="1700" dirty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  <a:sym typeface="Wingdings" charset="0"/>
              </a:rPr>
              <a:t> de la identidad y narrativa </a:t>
            </a:r>
            <a:r>
              <a:rPr lang="es-MX" sz="1700" dirty="0" smtClean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  <a:sym typeface="Wingdings" charset="0"/>
              </a:rPr>
              <a:t>universitaria.   </a:t>
            </a:r>
            <a:endParaRPr lang="es-MX" sz="1700" dirty="0">
              <a:solidFill>
                <a:schemeClr val="accent1">
                  <a:lumMod val="50000"/>
                </a:schemeClr>
              </a:solidFill>
              <a:latin typeface="Helvetica"/>
              <a:ea typeface="ＭＳ Ｐゴシック" charset="0"/>
              <a:sym typeface="Wingdings" charset="0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s-MX" sz="1700" dirty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  <a:sym typeface="Wingdings" charset="0"/>
              </a:rPr>
              <a:t>Gestión de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  <a:sym typeface="Wingdings" charset="0"/>
              </a:rPr>
              <a:t>acervo fotográfico de publicidad </a:t>
            </a:r>
            <a:r>
              <a:rPr lang="es-MX" sz="1700" dirty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  <a:sym typeface="Wingdings" charset="0"/>
              </a:rPr>
              <a:t>y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  <a:sym typeface="Wingdings" charset="0"/>
              </a:rPr>
              <a:t>asesoría </a:t>
            </a:r>
            <a:r>
              <a:rPr lang="es-MX" sz="1700" dirty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  <a:sym typeface="Wingdings" charset="0"/>
              </a:rPr>
              <a:t>de imagen gráfica </a:t>
            </a:r>
            <a:r>
              <a:rPr lang="es-MX" sz="1700" dirty="0" smtClean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  <a:sym typeface="Wingdings" charset="0"/>
              </a:rPr>
              <a:t>institucional.</a:t>
            </a:r>
            <a:endParaRPr lang="es-MX" sz="1700" dirty="0">
              <a:solidFill>
                <a:schemeClr val="accent1">
                  <a:lumMod val="50000"/>
                </a:schemeClr>
              </a:solidFill>
              <a:latin typeface="Helvetica"/>
              <a:ea typeface="ＭＳ Ｐゴシック" charset="0"/>
              <a:sym typeface="Wingdings" charset="0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s-MX" sz="1700" dirty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  <a:sym typeface="Wingdings" charset="0"/>
              </a:rPr>
              <a:t>Gestión de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  <a:sym typeface="Wingdings" charset="0"/>
              </a:rPr>
              <a:t>redes sociales institucionales para </a:t>
            </a:r>
            <a:r>
              <a:rPr lang="es-MX" sz="1700" b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  <a:sym typeface="Wingdings" charset="0"/>
              </a:rPr>
              <a:t>aspirantes.</a:t>
            </a:r>
            <a:endParaRPr lang="es-MX" sz="1700" b="1" dirty="0">
              <a:solidFill>
                <a:schemeClr val="accent1">
                  <a:lumMod val="50000"/>
                </a:schemeClr>
              </a:solidFill>
              <a:latin typeface="Helvetica"/>
              <a:ea typeface="ＭＳ Ｐゴシック" charset="0"/>
              <a:sym typeface="Wingdings" charset="0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es-MX" sz="1700" dirty="0">
              <a:solidFill>
                <a:schemeClr val="accent1">
                  <a:lumMod val="50000"/>
                </a:schemeClr>
              </a:solidFill>
              <a:latin typeface="Helvetica"/>
              <a:ea typeface="ＭＳ Ｐゴシック" charset="0"/>
              <a:sym typeface="Wingdings" charset="0"/>
            </a:endParaRPr>
          </a:p>
          <a:p>
            <a:pPr lvl="1" algn="r"/>
            <a:r>
              <a:rPr lang="es-MX" sz="1400" b="1" dirty="0">
                <a:solidFill>
                  <a:schemeClr val="accent1">
                    <a:lumMod val="50000"/>
                  </a:schemeClr>
                </a:solidFill>
                <a:latin typeface="Helvetica"/>
                <a:ea typeface="ＭＳ Ｐゴシック" charset="0"/>
                <a:sym typeface="Wingdings" charset="0"/>
              </a:rPr>
              <a:t>Coordinación de Publicidad Universitaria</a:t>
            </a:r>
            <a:endParaRPr lang="es-MX" sz="1400" b="1" dirty="0">
              <a:solidFill>
                <a:schemeClr val="accent1">
                  <a:lumMod val="50000"/>
                </a:schemeClr>
              </a:solidFill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7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23392" y="404664"/>
            <a:ext cx="7772400" cy="1143000"/>
          </a:xfrm>
        </p:spPr>
        <p:txBody>
          <a:bodyPr/>
          <a:lstStyle/>
          <a:p>
            <a:r>
              <a:rPr lang="es-MX" sz="3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Servicios de </a:t>
            </a:r>
            <a:r>
              <a:rPr lang="es-MX" sz="3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diferenciación de la comunicación institucional</a:t>
            </a: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767408" y="1628800"/>
            <a:ext cx="6912768" cy="41148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200"/>
              </a:spcBef>
              <a:buFontTx/>
              <a:buNone/>
            </a:pPr>
            <a:r>
              <a:rPr lang="es-MX" sz="1600" i="1" dirty="0">
                <a:solidFill>
                  <a:schemeClr val="tx2"/>
                </a:solidFill>
                <a:ea typeface="ＭＳ Ｐゴシック" charset="0"/>
              </a:rPr>
              <a:t>Públicos: aspirantes, egresados, alumnos, profesores, personal, pares académicos, visitantes del mundo.</a:t>
            </a:r>
          </a:p>
          <a:p>
            <a:pPr>
              <a:spcBef>
                <a:spcPts val="1200"/>
              </a:spcBef>
            </a:pPr>
            <a:r>
              <a:rPr lang="es-MX" sz="17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Desarrollo de conceptos para la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narrativa de comunicación universitaria </a:t>
            </a:r>
            <a:r>
              <a:rPr lang="es-MX" sz="17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desde la perspectiva de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calidad académica e innovación social con inspiración jesuita</a:t>
            </a:r>
            <a:endParaRPr lang="es-MX" sz="17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>
              <a:spcBef>
                <a:spcPts val="1200"/>
              </a:spcBef>
            </a:pPr>
            <a:r>
              <a:rPr lang="es-MX" sz="17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Elaboración de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conceptos y las líneas de diferenciación </a:t>
            </a:r>
            <a:r>
              <a:rPr lang="es-MX" sz="17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de la comunicación </a:t>
            </a:r>
          </a:p>
          <a:p>
            <a:pPr>
              <a:spcBef>
                <a:spcPts val="1200"/>
              </a:spcBef>
            </a:pPr>
            <a:r>
              <a:rPr lang="es-MX" sz="17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Elaboración de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conceptos</a:t>
            </a:r>
            <a:r>
              <a:rPr lang="es-MX" sz="17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, criterios y lineamientos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del arte </a:t>
            </a:r>
            <a:r>
              <a:rPr lang="es-MX" sz="17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de las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plataformas y herramientas </a:t>
            </a:r>
            <a:r>
              <a:rPr lang="es-MX" sz="17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de comunicación y promoción impresas y digitales.</a:t>
            </a:r>
          </a:p>
          <a:p>
            <a:pPr>
              <a:spcBef>
                <a:spcPts val="1200"/>
              </a:spcBef>
            </a:pPr>
            <a:r>
              <a:rPr lang="es-MX" sz="17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Colaboración en el diseño de los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procesos de sistematización y medición de la comunicación digital</a:t>
            </a:r>
            <a:endParaRPr lang="es-MX" sz="1600" b="1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 marL="0" indent="0"/>
            <a:endParaRPr lang="es-MX" sz="16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 marL="0" indent="0" algn="r">
              <a:buFontTx/>
              <a:buNone/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Coordinación de Diferenciación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pic>
        <p:nvPicPr>
          <p:cNvPr id="2" name="Imagen 1" descr="diferenciaci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3501008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1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06427" y="980728"/>
            <a:ext cx="7772400" cy="1143000"/>
          </a:xfrm>
        </p:spPr>
        <p:txBody>
          <a:bodyPr/>
          <a:lstStyle/>
          <a:p>
            <a:r>
              <a:rPr lang="es-MX" sz="36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Áreas a las cuales</a:t>
            </a:r>
            <a:br>
              <a:rPr lang="es-MX" sz="36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</a:br>
            <a:r>
              <a:rPr lang="es-MX" sz="36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se brindan servicios</a:t>
            </a: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2063552" y="2276128"/>
            <a:ext cx="7772400" cy="4114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 la rectoría y a las direcciones 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en la relación con el análisis político y los medios de </a:t>
            </a:r>
            <a:r>
              <a:rPr lang="es-MX" sz="18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comunicación.</a:t>
            </a:r>
            <a:endParaRPr lang="es-MX" sz="18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>
              <a:spcBef>
                <a:spcPts val="1200"/>
              </a:spcBef>
            </a:pP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 toda la institución en el posicionamiento 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para que sus programas y proyectos sean </a:t>
            </a:r>
            <a:r>
              <a:rPr lang="es-MX" sz="18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elegibles.</a:t>
            </a:r>
            <a:endParaRPr lang="es-MX" sz="18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>
              <a:spcBef>
                <a:spcPts val="1200"/>
              </a:spcBef>
            </a:pP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 las oficinas de Admisión de Licenciaturas, Posgrados y Educación Continua 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en la difusión de la convocatoria a formar parte del ITESO y en la creación de herramientas de comunicación para la </a:t>
            </a:r>
            <a:r>
              <a:rPr lang="es-MX" sz="18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promoción.</a:t>
            </a:r>
            <a:endParaRPr lang="es-MX" sz="18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>
              <a:spcBef>
                <a:spcPts val="1200"/>
              </a:spcBef>
            </a:pP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 los departamentos, oficinas, centros universitarios y coordinaciones, 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como vínculo y relación con los medios de comunicación a través de sus </a:t>
            </a:r>
            <a:r>
              <a:rPr lang="es-MX" sz="18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expertos.</a:t>
            </a:r>
            <a:endParaRPr lang="es-MX" sz="18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7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12032" y="908720"/>
            <a:ext cx="7772400" cy="1143000"/>
          </a:xfrm>
        </p:spPr>
        <p:txBody>
          <a:bodyPr/>
          <a:lstStyle/>
          <a:p>
            <a:r>
              <a:rPr lang="es-MX" sz="3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Dificultades y retos</a:t>
            </a: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2212032" y="2432720"/>
            <a:ext cx="7772400" cy="4114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Mantener un </a:t>
            </a: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equilibrio entre la posición social y la convocatoria 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 ser parte de la </a:t>
            </a:r>
            <a:r>
              <a:rPr lang="es-MX" sz="18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universidad.</a:t>
            </a:r>
            <a:endParaRPr lang="es-MX" sz="18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>
              <a:spcBef>
                <a:spcPts val="1200"/>
              </a:spcBef>
            </a:pP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Generar la </a:t>
            </a: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creatividad e innovación 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necesaria para </a:t>
            </a: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sostener a la universidad a la vanguardia 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en medio de un mercado educativo </a:t>
            </a:r>
            <a:r>
              <a:rPr lang="es-MX" sz="18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voraz.</a:t>
            </a:r>
            <a:endParaRPr lang="es-MX" sz="18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>
              <a:spcBef>
                <a:spcPts val="1200"/>
              </a:spcBef>
            </a:pP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Colaborar en </a:t>
            </a: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sostener la convocatoria del mayor y mejor número de aspirantes</a:t>
            </a:r>
            <a:r>
              <a:rPr lang="es-MX" sz="1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a carreras, posgrados, educación continua, sobre todo de los colegios, instituciones y empresas locales y nacionales que no nos permiten una relación directa con sus alumnos o su </a:t>
            </a:r>
            <a:r>
              <a:rPr lang="es-MX" sz="18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personal.</a:t>
            </a:r>
            <a:endParaRPr lang="es-MX" sz="18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  <a:p>
            <a:pPr>
              <a:spcBef>
                <a:spcPts val="1200"/>
              </a:spcBef>
            </a:pPr>
            <a:endParaRPr lang="es-MX" sz="1800" dirty="0">
              <a:solidFill>
                <a:schemeClr val="accent1">
                  <a:lumMod val="50000"/>
                </a:schemeClr>
              </a:solidFill>
              <a:ea typeface="ＭＳ Ｐゴシック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4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847528" y="990600"/>
            <a:ext cx="7772400" cy="1143000"/>
          </a:xfrm>
        </p:spPr>
        <p:txBody>
          <a:bodyPr/>
          <a:lstStyle/>
          <a:p>
            <a:r>
              <a:rPr lang="es-MX" sz="38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Proyectos en el mediano plazo</a:t>
            </a: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2228528" y="1981200"/>
            <a:ext cx="7772400" cy="4114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Vinculaciones</a:t>
            </a:r>
          </a:p>
          <a:p>
            <a:pPr lvl="1">
              <a:spcBef>
                <a:spcPts val="600"/>
              </a:spcBef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Proyecto de red de comunicación </a:t>
            </a:r>
            <a:r>
              <a:rPr lang="es-MX" sz="1600" b="1" dirty="0" err="1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Ausjal</a:t>
            </a:r>
            <a:r>
              <a:rPr lang="es-MX" sz="1600" b="1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.</a:t>
            </a:r>
            <a:endParaRPr lang="es-MX" sz="1600" b="1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  <a:p>
            <a:pPr lvl="1">
              <a:spcBef>
                <a:spcPts val="600"/>
              </a:spcBef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Evaluación y consolidación de Campaña y Red </a:t>
            </a:r>
            <a:r>
              <a:rPr lang="es-MX" sz="1600" b="1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SUJ.</a:t>
            </a:r>
            <a:endParaRPr lang="es-MX" sz="1600" b="1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  <a:p>
            <a:pPr lvl="1">
              <a:spcBef>
                <a:spcPts val="600"/>
              </a:spcBef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Premio Jalisco de Periodismo en conjunto con universidades UdeG, UP, Univa, Autónoma, Univer, UVM; y los medios El Informador, El Occidental, Milenio Jalisco, Megaradio, Promomedios, Televisa Guadalajara y TV Azteca.</a:t>
            </a:r>
          </a:p>
          <a:p>
            <a:pPr>
              <a:spcBef>
                <a:spcPts val="1200"/>
              </a:spcBef>
            </a:pPr>
            <a:r>
              <a:rPr lang="es-MX" sz="18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Innovaciones</a:t>
            </a:r>
          </a:p>
          <a:p>
            <a:pPr lvl="1">
              <a:spcBef>
                <a:spcPts val="600"/>
              </a:spcBef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App para móviles para difusión de </a:t>
            </a:r>
            <a:r>
              <a:rPr lang="es-MX" sz="1600" b="1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actividades.</a:t>
            </a:r>
            <a:endParaRPr lang="es-MX" sz="1600" b="1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  <a:p>
            <a:pPr lvl="1">
              <a:spcBef>
                <a:spcPts val="600"/>
              </a:spcBef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Foro Magis,  2ª </a:t>
            </a:r>
            <a:r>
              <a:rPr lang="es-MX" sz="1600" b="1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edición. </a:t>
            </a:r>
            <a:endParaRPr lang="es-MX" sz="1600" b="1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  <a:p>
            <a:pPr lvl="1">
              <a:spcBef>
                <a:spcPts val="600"/>
              </a:spcBef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Proyecto de comunicación para reposicionamiento “Negocios ITESO</a:t>
            </a:r>
            <a:r>
              <a:rPr lang="es-MX" sz="1600" b="1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”. </a:t>
            </a:r>
            <a:endParaRPr lang="es-MX" sz="1600" b="1" dirty="0">
              <a:solidFill>
                <a:schemeClr val="accent1">
                  <a:lumMod val="50000"/>
                </a:schemeClr>
              </a:solidFill>
              <a:ea typeface="ＭＳ Ｐゴシック" charset="0"/>
              <a:sym typeface="Wingdings" charset="0"/>
            </a:endParaRPr>
          </a:p>
          <a:p>
            <a:pPr lvl="1">
              <a:spcBef>
                <a:spcPts val="600"/>
              </a:spcBef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Consolidación de nuevo p</a:t>
            </a: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ortal Digital Institucional.</a:t>
            </a: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Wingdings" charset="0"/>
              </a:rPr>
              <a:t>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4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pic>
        <p:nvPicPr>
          <p:cNvPr id="30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22571" y="3862880"/>
            <a:ext cx="1996820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66993" y="3818229"/>
            <a:ext cx="2000272" cy="132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25395" y="971860"/>
            <a:ext cx="1996820" cy="132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86228" y="978381"/>
            <a:ext cx="1977134" cy="130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081776" y="970717"/>
            <a:ext cx="2000276" cy="132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uadroTexto 34"/>
          <p:cNvSpPr txBox="1"/>
          <p:nvPr/>
        </p:nvSpPr>
        <p:spPr>
          <a:xfrm>
            <a:off x="3364198" y="2629302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Gustavo Adolfo Abarca Casillas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Encargado de atención a medios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5415188" y="2629302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Lizeth Arámbula Díaz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Encargada de calidad y </a:t>
            </a:r>
            <a:r>
              <a:rPr lang="es-MX" sz="1000" dirty="0">
                <a:latin typeface="Helvetica"/>
              </a:rPr>
              <a:t>producción editorial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7422306" y="2617954"/>
            <a:ext cx="15112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Luis Alejandro Armenta </a:t>
            </a:r>
            <a:r>
              <a:rPr lang="es-MX" sz="1000" b="1" dirty="0" smtClean="0">
                <a:latin typeface="Helvetica"/>
              </a:rPr>
              <a:t>Hernández</a:t>
            </a:r>
            <a:r>
              <a:rPr lang="es-MX" sz="1000" dirty="0" smtClean="0">
                <a:latin typeface="Helvetica"/>
              </a:rPr>
              <a:t>, Encargado de arte y diseño gráfico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5410344" y="5440089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Montserrat Caridad Ruiz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Diseño gráfico </a:t>
            </a:r>
            <a:r>
              <a:rPr lang="es-MX" sz="1000" dirty="0">
                <a:latin typeface="Helvetica"/>
              </a:rPr>
              <a:t>y arte Magis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5410344" y="5480794"/>
            <a:ext cx="1319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3364198" y="5480793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Jorge Arturo Báez Muñoz</a:t>
            </a:r>
            <a:r>
              <a:rPr lang="es-MX" sz="1000" dirty="0">
                <a:latin typeface="Helvetica"/>
              </a:rPr>
              <a:t>, Editor publicitario en </a:t>
            </a:r>
            <a:r>
              <a:rPr lang="es-MX" sz="1000" dirty="0" smtClean="0">
                <a:latin typeface="Helvetica"/>
              </a:rPr>
              <a:t>redes sociales y medios </a:t>
            </a:r>
            <a:r>
              <a:rPr lang="es-MX" sz="1000" dirty="0">
                <a:latin typeface="Helvetica"/>
              </a:rPr>
              <a:t>electrónicos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922378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Comunicación Social</a:t>
            </a: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082360" y="3780394"/>
            <a:ext cx="1996820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CuadroTexto 42"/>
          <p:cNvSpPr txBox="1"/>
          <p:nvPr/>
        </p:nvSpPr>
        <p:spPr>
          <a:xfrm>
            <a:off x="7306004" y="5423613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Gabriela Casillas Álvarez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Encargada de gestión de medios publicitarios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3056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pic>
        <p:nvPicPr>
          <p:cNvPr id="6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187524" y="1026227"/>
            <a:ext cx="1996819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32759" y="3888562"/>
            <a:ext cx="1977130" cy="130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28307" y="3880898"/>
            <a:ext cx="2000272" cy="132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30738" y="1022904"/>
            <a:ext cx="1977130" cy="130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439" y="691751"/>
            <a:ext cx="1320814" cy="199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3359696" y="2673825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Enrique Jair</a:t>
            </a:r>
            <a:r>
              <a:rPr lang="es-MX" sz="1000" dirty="0">
                <a:latin typeface="Helvetica"/>
              </a:rPr>
              <a:t> </a:t>
            </a:r>
            <a:r>
              <a:rPr lang="es-MX" sz="1000" b="1" dirty="0">
                <a:latin typeface="Helvetica"/>
              </a:rPr>
              <a:t>González Ramírez</a:t>
            </a:r>
            <a:r>
              <a:rPr lang="es-MX" sz="1000" dirty="0">
                <a:latin typeface="Helvetica"/>
              </a:rPr>
              <a:t>, Editor de </a:t>
            </a:r>
            <a:r>
              <a:rPr lang="es-MX" sz="1000" dirty="0" smtClean="0">
                <a:latin typeface="Helvetica"/>
              </a:rPr>
              <a:t> Cruce y de medios internos</a:t>
            </a:r>
            <a:endParaRPr lang="es-MX" sz="1000" dirty="0">
              <a:latin typeface="Helvetic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366814" y="2662477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Laura Rocío Jiménez </a:t>
            </a:r>
            <a:r>
              <a:rPr lang="es-MX" sz="1000" b="1" dirty="0" smtClean="0">
                <a:latin typeface="Helvetica"/>
              </a:rPr>
              <a:t>García</a:t>
            </a:r>
            <a:r>
              <a:rPr lang="es-MX" sz="1000" dirty="0">
                <a:latin typeface="Helvetica"/>
              </a:rPr>
              <a:t> </a:t>
            </a:r>
            <a:r>
              <a:rPr lang="es-MX" sz="1000" dirty="0" smtClean="0">
                <a:latin typeface="Helvetica"/>
              </a:rPr>
              <a:t>Fotógrafa y editora de foto de Magis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371658" y="5502758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Lidia Natalia Moreno Rodríguez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Coordinadora </a:t>
            </a:r>
            <a:r>
              <a:rPr lang="es-MX" sz="1000" dirty="0">
                <a:latin typeface="Helvetica"/>
              </a:rPr>
              <a:t>de publicidad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359697" y="5499955"/>
            <a:ext cx="13192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Judith </a:t>
            </a:r>
            <a:r>
              <a:rPr lang="es-MX" sz="1000" b="1" dirty="0" smtClean="0">
                <a:latin typeface="Helvetica"/>
              </a:rPr>
              <a:t>Morán </a:t>
            </a:r>
            <a:r>
              <a:rPr lang="es-MX" sz="1000" b="1" dirty="0">
                <a:latin typeface="Helvetica"/>
              </a:rPr>
              <a:t>Covarrubias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Encargada </a:t>
            </a:r>
            <a:r>
              <a:rPr lang="es-MX" sz="1000" dirty="0">
                <a:latin typeface="Helvetica"/>
              </a:rPr>
              <a:t>de </a:t>
            </a:r>
            <a:r>
              <a:rPr lang="es-MX" sz="1000" dirty="0" smtClean="0">
                <a:latin typeface="Helvetica"/>
              </a:rPr>
              <a:t>planeación y gestión de contenidos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455009" y="2644140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Adriana </a:t>
            </a:r>
            <a:r>
              <a:rPr lang="es-MX" sz="1000" b="1" dirty="0" smtClean="0">
                <a:latin typeface="Helvetica"/>
              </a:rPr>
              <a:t>López-Acosta </a:t>
            </a:r>
            <a:r>
              <a:rPr lang="es-MX" sz="1000" b="1" dirty="0">
                <a:latin typeface="Helvetica"/>
              </a:rPr>
              <a:t>Sandoval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Editora de medios internos y reportera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24846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Comunicación Social</a:t>
            </a:r>
          </a:p>
        </p:txBody>
      </p:sp>
      <p:pic>
        <p:nvPicPr>
          <p:cNvPr id="17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8644" y="3554760"/>
            <a:ext cx="1305472" cy="197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7531773" y="5536243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Roberto</a:t>
            </a:r>
            <a:r>
              <a:rPr lang="es-MX" sz="1000" dirty="0">
                <a:latin typeface="Helvetica"/>
              </a:rPr>
              <a:t> </a:t>
            </a:r>
            <a:r>
              <a:rPr lang="es-MX" sz="1000" b="1" dirty="0">
                <a:latin typeface="Helvetica"/>
              </a:rPr>
              <a:t>Ornelas Orozco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Fotógrafo y editor </a:t>
            </a:r>
            <a:r>
              <a:rPr lang="es-MX" sz="1000" dirty="0">
                <a:latin typeface="Helvetica"/>
              </a:rPr>
              <a:t>multimedia</a:t>
            </a:r>
          </a:p>
          <a:p>
            <a:endParaRPr lang="es-MX" sz="1000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7174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pic>
        <p:nvPicPr>
          <p:cNvPr id="17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151546" y="827304"/>
            <a:ext cx="1996819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117133" y="3838209"/>
            <a:ext cx="1977130" cy="130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112681" y="3830545"/>
            <a:ext cx="2000272" cy="132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8574" y="528786"/>
            <a:ext cx="1305474" cy="195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98294" y="845464"/>
            <a:ext cx="2000272" cy="132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uadroTexto 21"/>
          <p:cNvSpPr txBox="1"/>
          <p:nvPr/>
        </p:nvSpPr>
        <p:spPr>
          <a:xfrm>
            <a:off x="3431704" y="2504049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Humberto Orozco Barba</a:t>
            </a:r>
            <a:r>
              <a:rPr lang="es-MX" sz="1000" dirty="0">
                <a:latin typeface="Helvetica"/>
              </a:rPr>
              <a:t>, Jefe de la Oficina de Comunicación Social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438822" y="2492701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Karina</a:t>
            </a:r>
            <a:r>
              <a:rPr lang="es-MX" sz="1000" dirty="0">
                <a:latin typeface="Helvetica"/>
              </a:rPr>
              <a:t> </a:t>
            </a:r>
            <a:r>
              <a:rPr lang="es-MX" sz="1000" b="1" dirty="0">
                <a:latin typeface="Helvetica"/>
              </a:rPr>
              <a:t>Osorno Hinojosa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Coordinadora </a:t>
            </a:r>
            <a:r>
              <a:rPr lang="es-MX" sz="1000" dirty="0">
                <a:latin typeface="Helvetica"/>
              </a:rPr>
              <a:t>de s</a:t>
            </a:r>
            <a:r>
              <a:rPr lang="es-MX" sz="1000" dirty="0" smtClean="0">
                <a:latin typeface="Helvetica"/>
              </a:rPr>
              <a:t>ervicios de información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456032" y="5452405"/>
            <a:ext cx="1319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Laura Sofía Rodríguez Cabrero, </a:t>
            </a:r>
            <a:r>
              <a:rPr lang="es-MX" sz="1000" dirty="0" smtClean="0">
                <a:latin typeface="Helvetica"/>
              </a:rPr>
              <a:t>Coordinadora </a:t>
            </a:r>
            <a:r>
              <a:rPr lang="es-MX" sz="1000" dirty="0">
                <a:latin typeface="Helvetica"/>
              </a:rPr>
              <a:t>de diferenciación de la comunicación institucional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3444071" y="5449602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Luis Fernando Ponciano Hernández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Fotógrafo y editor </a:t>
            </a:r>
            <a:r>
              <a:rPr lang="es-MX" sz="1000" dirty="0">
                <a:latin typeface="Helvetica"/>
              </a:rPr>
              <a:t>multimedia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7493173" y="2445217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Jorge Rubén Pérez Vázquez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Coordinador de medios electrónicos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922498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Comunicación Social</a:t>
            </a:r>
          </a:p>
        </p:txBody>
      </p:sp>
      <p:pic>
        <p:nvPicPr>
          <p:cNvPr id="28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175675" y="3797843"/>
            <a:ext cx="1945208" cy="128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uadroTexto 28"/>
          <p:cNvSpPr txBox="1"/>
          <p:nvPr/>
        </p:nvSpPr>
        <p:spPr>
          <a:xfrm>
            <a:off x="7488671" y="5438193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Ana Guadalupe Rodríguez Camacho</a:t>
            </a:r>
            <a:r>
              <a:rPr lang="es-MX" sz="1000" dirty="0">
                <a:latin typeface="Helvetica"/>
              </a:rPr>
              <a:t>, Diseñadora</a:t>
            </a:r>
          </a:p>
          <a:p>
            <a:endParaRPr lang="es-MX" sz="1000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7019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 descr="egresados_curv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757" y="1262523"/>
            <a:ext cx="4427537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6"/>
          <p:cNvGrpSpPr>
            <a:grpSpLocks/>
          </p:cNvGrpSpPr>
          <p:nvPr/>
        </p:nvGrpSpPr>
        <p:grpSpPr bwMode="auto">
          <a:xfrm>
            <a:off x="6021644" y="2216611"/>
            <a:ext cx="2519363" cy="973137"/>
            <a:chOff x="1788000" y="368280"/>
            <a:chExt cx="2519998" cy="971999"/>
          </a:xfrm>
        </p:grpSpPr>
        <p:sp>
          <p:nvSpPr>
            <p:cNvPr id="9" name="Rectángulo redondeado 8"/>
            <p:cNvSpPr/>
            <p:nvPr/>
          </p:nvSpPr>
          <p:spPr>
            <a:xfrm>
              <a:off x="1788000" y="368280"/>
              <a:ext cx="2519998" cy="971999"/>
            </a:xfrm>
            <a:prstGeom prst="roundRect">
              <a:avLst/>
            </a:prstGeom>
            <a:solidFill>
              <a:srgbClr val="7090B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1835637" y="415849"/>
              <a:ext cx="2424724" cy="8768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0" tIns="114300" rIns="114300" bIns="1143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3000" dirty="0">
                  <a:solidFill>
                    <a:schemeClr val="tx1"/>
                  </a:solidFill>
                  <a:latin typeface="Helvetica"/>
                </a:rPr>
                <a:t>Maestro</a:t>
              </a:r>
            </a:p>
          </p:txBody>
        </p:sp>
      </p:grpSp>
      <p:grpSp>
        <p:nvGrpSpPr>
          <p:cNvPr id="11" name="Grupo 9"/>
          <p:cNvGrpSpPr>
            <a:grpSpLocks/>
          </p:cNvGrpSpPr>
          <p:nvPr/>
        </p:nvGrpSpPr>
        <p:grpSpPr bwMode="auto">
          <a:xfrm>
            <a:off x="6594732" y="4851861"/>
            <a:ext cx="2519362" cy="971550"/>
            <a:chOff x="1788000" y="368280"/>
            <a:chExt cx="2519998" cy="971999"/>
          </a:xfrm>
        </p:grpSpPr>
        <p:sp>
          <p:nvSpPr>
            <p:cNvPr id="12" name="Rectángulo redondeado 11"/>
            <p:cNvSpPr/>
            <p:nvPr/>
          </p:nvSpPr>
          <p:spPr>
            <a:xfrm>
              <a:off x="1788000" y="368280"/>
              <a:ext cx="2519998" cy="971999"/>
            </a:xfrm>
            <a:prstGeom prst="roundRect">
              <a:avLst/>
            </a:prstGeom>
            <a:solidFill>
              <a:srgbClr val="7090B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ángulo 12"/>
            <p:cNvSpPr/>
            <p:nvPr/>
          </p:nvSpPr>
          <p:spPr>
            <a:xfrm>
              <a:off x="1835637" y="415927"/>
              <a:ext cx="2424724" cy="8767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0" tIns="114300" rIns="114300" bIns="1143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3000" dirty="0">
                  <a:solidFill>
                    <a:schemeClr val="tx1"/>
                  </a:solidFill>
                  <a:latin typeface="Helvetica"/>
                </a:rPr>
                <a:t>Alumno</a:t>
              </a:r>
            </a:p>
          </p:txBody>
        </p:sp>
      </p:grpSp>
      <p:sp>
        <p:nvSpPr>
          <p:cNvPr id="38" name="Título 2"/>
          <p:cNvSpPr txBox="1">
            <a:spLocks/>
          </p:cNvSpPr>
          <p:nvPr/>
        </p:nvSpPr>
        <p:spPr bwMode="auto">
          <a:xfrm>
            <a:off x="655894" y="15127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s-MX" sz="4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Cerrar ciclos…</a:t>
            </a:r>
          </a:p>
        </p:txBody>
      </p:sp>
    </p:spTree>
    <p:extLst>
      <p:ext uri="{BB962C8B-B14F-4D97-AF65-F5344CB8AC3E}">
        <p14:creationId xmlns:p14="http://schemas.microsoft.com/office/powerpoint/2010/main" val="428493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598" y="599303"/>
            <a:ext cx="1311122" cy="197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167273" y="3803561"/>
            <a:ext cx="1977129" cy="130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951733" y="3754643"/>
            <a:ext cx="2000271" cy="132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0063" y="677490"/>
            <a:ext cx="1324599" cy="176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3319045" y="2555161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Benjamín Rodríguez Portillo</a:t>
            </a:r>
            <a:r>
              <a:rPr lang="es-MX" sz="1000" dirty="0">
                <a:latin typeface="Helvetica"/>
              </a:rPr>
              <a:t>, Encargado </a:t>
            </a:r>
            <a:r>
              <a:rPr lang="es-MX" sz="1000" dirty="0" smtClean="0">
                <a:latin typeface="Helvetica"/>
              </a:rPr>
              <a:t>de contenidos web y proyectos digitales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461174" y="2545365"/>
            <a:ext cx="14680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Laura Olivia Rodríguez Urbina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Editora de redes sociales y monitoreo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295084" y="5376503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 smtClean="0">
                <a:latin typeface="Helvetica"/>
              </a:rPr>
              <a:t>Lilián </a:t>
            </a:r>
            <a:r>
              <a:rPr lang="es-MX" sz="1000" b="1" dirty="0">
                <a:latin typeface="Helvetica"/>
              </a:rPr>
              <a:t>Fabiola Solórzano Reyes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Coordinadora </a:t>
            </a:r>
            <a:r>
              <a:rPr lang="es-MX" sz="1000" dirty="0">
                <a:latin typeface="Helvetica"/>
              </a:rPr>
              <a:t>de </a:t>
            </a:r>
            <a:r>
              <a:rPr lang="es-MX" sz="1000" dirty="0" smtClean="0">
                <a:latin typeface="Helvetica"/>
              </a:rPr>
              <a:t>prensa y difusión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494211" y="5414954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Madeleine Serrano Angulo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Encargada </a:t>
            </a:r>
            <a:r>
              <a:rPr lang="es-MX" sz="1000" dirty="0">
                <a:latin typeface="Helvetica"/>
              </a:rPr>
              <a:t>de </a:t>
            </a:r>
            <a:r>
              <a:rPr lang="es-MX" sz="1000" dirty="0" smtClean="0">
                <a:latin typeface="Helvetica"/>
              </a:rPr>
              <a:t>producción audiovisual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669376" y="2545365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Adriana Gabriela Sánchez Macías</a:t>
            </a:r>
            <a:r>
              <a:rPr lang="es-MX" sz="1000" dirty="0">
                <a:latin typeface="Helvetica"/>
              </a:rPr>
              <a:t>, Secretaria 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922378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Comunicación Social</a:t>
            </a:r>
          </a:p>
        </p:txBody>
      </p:sp>
      <p:pic>
        <p:nvPicPr>
          <p:cNvPr id="15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332251" y="3757512"/>
            <a:ext cx="1996819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9402415" y="2771687"/>
            <a:ext cx="1974362" cy="130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7671054" y="5414954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José Miguel Tomasena Glennie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Editor de la revista institucional Magis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729989" y="4413143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Edgar Francisco Velasco Barajas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Coeditor web de Magis</a:t>
            </a:r>
            <a:endParaRPr lang="es-MX" sz="1000" dirty="0">
              <a:latin typeface="Helvetica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6440" y="-27384"/>
            <a:ext cx="2160240" cy="216024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45" y="663379"/>
            <a:ext cx="1202497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0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560512" y="227211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ctr"/>
            <a:r>
              <a:rPr lang="es-MX" sz="4500" b="1" dirty="0" smtClean="0">
                <a:solidFill>
                  <a:schemeClr val="accent1">
                    <a:lumMod val="50000"/>
                  </a:schemeClr>
                </a:solidFill>
              </a:rPr>
              <a:t>OFICINA DE PUBLICACIONES</a:t>
            </a:r>
            <a:endParaRPr lang="es-MX" sz="4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2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 descr="Plantilla powerpoint Publicaciones 111114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71438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6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owerpoint Publicaciones 111114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6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 descr="Plantilla powerpoint Publicaciones 111114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-27384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45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 descr="Plantilla powerpoint Publicaciones 111114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-33912"/>
            <a:ext cx="9217024" cy="69127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7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 descr="Plantilla powerpoint Publicaciones 111114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-27384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2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7" name="Imagen 6" descr="publicaciones_pag2_Page_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64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6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 descr="Plantilla powerpoint Publicaciones 111114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12" y="27384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78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3" name="Imagen 2" descr="publicaciones_pag2_Page_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0304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4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 descr="egresados_curv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757" y="1262523"/>
            <a:ext cx="4427537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o 12"/>
          <p:cNvGrpSpPr>
            <a:grpSpLocks/>
          </p:cNvGrpSpPr>
          <p:nvPr/>
        </p:nvGrpSpPr>
        <p:grpSpPr bwMode="auto">
          <a:xfrm>
            <a:off x="6960096" y="4725144"/>
            <a:ext cx="2519362" cy="971550"/>
            <a:chOff x="1788000" y="368280"/>
            <a:chExt cx="2519998" cy="971999"/>
          </a:xfrm>
        </p:grpSpPr>
        <p:sp>
          <p:nvSpPr>
            <p:cNvPr id="15" name="Rectángulo redondeado 14"/>
            <p:cNvSpPr/>
            <p:nvPr/>
          </p:nvSpPr>
          <p:spPr>
            <a:xfrm>
              <a:off x="1788000" y="368280"/>
              <a:ext cx="2519998" cy="971999"/>
            </a:xfrm>
            <a:prstGeom prst="roundRect">
              <a:avLst/>
            </a:prstGeom>
            <a:solidFill>
              <a:srgbClr val="7090B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 15"/>
            <p:cNvSpPr/>
            <p:nvPr/>
          </p:nvSpPr>
          <p:spPr>
            <a:xfrm>
              <a:off x="1835637" y="415927"/>
              <a:ext cx="2424724" cy="8767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0" tIns="114300" rIns="114300" bIns="1143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3000" dirty="0">
                  <a:solidFill>
                    <a:schemeClr val="tx1"/>
                  </a:solidFill>
                  <a:latin typeface="Helvetica"/>
                </a:rPr>
                <a:t>Hijos</a:t>
              </a:r>
            </a:p>
          </p:txBody>
        </p:sp>
      </p:grpSp>
      <p:grpSp>
        <p:nvGrpSpPr>
          <p:cNvPr id="17" name="Grupo 15"/>
          <p:cNvGrpSpPr>
            <a:grpSpLocks/>
          </p:cNvGrpSpPr>
          <p:nvPr/>
        </p:nvGrpSpPr>
        <p:grpSpPr bwMode="auto">
          <a:xfrm>
            <a:off x="6384032" y="2204864"/>
            <a:ext cx="2520950" cy="1076325"/>
            <a:chOff x="1788000" y="368280"/>
            <a:chExt cx="2519998" cy="971999"/>
          </a:xfrm>
        </p:grpSpPr>
        <p:sp>
          <p:nvSpPr>
            <p:cNvPr id="18" name="Rectángulo redondeado 17"/>
            <p:cNvSpPr/>
            <p:nvPr/>
          </p:nvSpPr>
          <p:spPr>
            <a:xfrm>
              <a:off x="1788000" y="368280"/>
              <a:ext cx="2519998" cy="971999"/>
            </a:xfrm>
            <a:prstGeom prst="roundRect">
              <a:avLst/>
            </a:prstGeom>
            <a:solidFill>
              <a:srgbClr val="7090B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ángulo 18"/>
            <p:cNvSpPr/>
            <p:nvPr/>
          </p:nvSpPr>
          <p:spPr>
            <a:xfrm>
              <a:off x="1835607" y="415589"/>
              <a:ext cx="2424784" cy="877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0" tIns="114300" rIns="114300" bIns="1143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dirty="0">
                  <a:solidFill>
                    <a:schemeClr val="tx1"/>
                  </a:solidFill>
                  <a:latin typeface="Helvetica"/>
                </a:rPr>
                <a:t>Padres con hijos en el ITESO</a:t>
              </a:r>
            </a:p>
          </p:txBody>
        </p:sp>
      </p:grpSp>
      <p:sp>
        <p:nvSpPr>
          <p:cNvPr id="38" name="Título 2"/>
          <p:cNvSpPr txBox="1">
            <a:spLocks/>
          </p:cNvSpPr>
          <p:nvPr/>
        </p:nvSpPr>
        <p:spPr bwMode="auto">
          <a:xfrm>
            <a:off x="655894" y="15127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s-MX" sz="4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Cerrar ciclos…</a:t>
            </a:r>
          </a:p>
        </p:txBody>
      </p:sp>
    </p:spTree>
    <p:extLst>
      <p:ext uri="{BB962C8B-B14F-4D97-AF65-F5344CB8AC3E}">
        <p14:creationId xmlns:p14="http://schemas.microsoft.com/office/powerpoint/2010/main" val="249685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owerpoint Publicaciones 111114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12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  <p:pic>
        <p:nvPicPr>
          <p:cNvPr id="5" name="Imagen 4" descr="Plantilla powerpoint Publicaciones 111114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63" y="144016"/>
            <a:ext cx="8796469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8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  <p:pic>
        <p:nvPicPr>
          <p:cNvPr id="5" name="Imagen 4" descr="Plantilla powerpoint Publicaciones 111114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88640"/>
            <a:ext cx="8736971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4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 descr="Plantilla powerpoint Publicaciones 111114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3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 descr="Plantilla powerpoint Publicaciones 111114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04" y="71438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9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 descr="Plantilla powerpoint Publicaciones 111114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48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 descr="Plantilla powerpoint Publicaciones 111114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12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38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  <p:pic>
        <p:nvPicPr>
          <p:cNvPr id="6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35472" y="3851793"/>
            <a:ext cx="1971018" cy="130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22571" y="971860"/>
            <a:ext cx="1996820" cy="132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98650" y="3859865"/>
            <a:ext cx="1946642" cy="128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047758" y="954772"/>
            <a:ext cx="2048426" cy="135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091855" y="3850649"/>
            <a:ext cx="1974470" cy="1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040250" y="945082"/>
            <a:ext cx="2077680" cy="137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3361374" y="2629302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Rosa María</a:t>
            </a:r>
            <a:r>
              <a:rPr lang="es-MX" sz="1000" dirty="0">
                <a:latin typeface="Helvetica"/>
              </a:rPr>
              <a:t> </a:t>
            </a:r>
            <a:r>
              <a:rPr lang="es-MX" sz="1000" b="1" dirty="0">
                <a:latin typeface="Helvetica"/>
              </a:rPr>
              <a:t>Cardona Solís, </a:t>
            </a:r>
            <a:r>
              <a:rPr lang="es-MX" sz="1000" dirty="0">
                <a:latin typeface="Helvetica"/>
              </a:rPr>
              <a:t>Secretaria 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412364" y="2629302"/>
            <a:ext cx="1607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Alejandro José Figueroa López, </a:t>
            </a:r>
            <a:r>
              <a:rPr lang="es-MX" sz="1000" dirty="0" smtClean="0">
                <a:latin typeface="Helvetica"/>
              </a:rPr>
              <a:t>Encargado </a:t>
            </a:r>
            <a:r>
              <a:rPr lang="es-MX" sz="1000" dirty="0">
                <a:latin typeface="Helvetica"/>
              </a:rPr>
              <a:t>de producción editorial y multimedia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419482" y="2617954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Oscar Gabriel Flores Fierro</a:t>
            </a:r>
            <a:r>
              <a:rPr lang="es-MX" sz="1000" dirty="0">
                <a:latin typeface="Helvetica"/>
              </a:rPr>
              <a:t>, Auxiliar de ventas por internet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419481" y="5483597"/>
            <a:ext cx="1319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Jorge Valdivia Garcia</a:t>
            </a:r>
            <a:r>
              <a:rPr lang="es-MX" sz="1000" dirty="0">
                <a:latin typeface="Helvetica"/>
              </a:rPr>
              <a:t>, Editor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407520" y="5480794"/>
            <a:ext cx="13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Herbert Saucedo Macías</a:t>
            </a:r>
            <a:r>
              <a:rPr lang="es-MX" sz="1000" dirty="0">
                <a:latin typeface="Helvetica"/>
              </a:rPr>
              <a:t>, Encargado de distribución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361374" y="5480793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María Guadalupe López Garfias,</a:t>
            </a:r>
            <a:r>
              <a:rPr lang="es-MX" sz="1000" dirty="0">
                <a:latin typeface="Helvetica"/>
              </a:rPr>
              <a:t> Coordinadora editorial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924846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Publicaciones</a:t>
            </a:r>
          </a:p>
        </p:txBody>
      </p:sp>
    </p:spTree>
    <p:extLst>
      <p:ext uri="{BB962C8B-B14F-4D97-AF65-F5344CB8AC3E}">
        <p14:creationId xmlns:p14="http://schemas.microsoft.com/office/powerpoint/2010/main" val="306644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24846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Publicaciones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640"/>
            <a:ext cx="2133600" cy="2133600"/>
          </a:xfrm>
          <a:prstGeom prst="rect">
            <a:avLst/>
          </a:prstGeom>
        </p:spPr>
      </p:pic>
      <p:pic>
        <p:nvPicPr>
          <p:cNvPr id="7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4043178" y="2496526"/>
            <a:ext cx="1996820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105397" y="2512511"/>
            <a:ext cx="1974362" cy="130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4381981" y="4153968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Sandra Gabriela Vargas Pantoja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Coordinadora </a:t>
            </a:r>
            <a:r>
              <a:rPr lang="es-MX" sz="1000" dirty="0">
                <a:latin typeface="Helvetica"/>
              </a:rPr>
              <a:t>de comercialización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432971" y="4153968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Manuel Verduzco Espinoza</a:t>
            </a:r>
            <a:r>
              <a:rPr lang="es-MX" sz="1000" dirty="0">
                <a:latin typeface="Helvetica"/>
              </a:rPr>
              <a:t>, Jefe de La Oficina de Publicaciones</a:t>
            </a:r>
          </a:p>
          <a:p>
            <a:endParaRPr lang="es-MX" sz="1000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5236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5" name="Imagen 4" descr="Plantilla powerpoint Publicaciones 111114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12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 descr="egresados_curv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757" y="1262523"/>
            <a:ext cx="4427537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o 18"/>
          <p:cNvGrpSpPr>
            <a:grpSpLocks/>
          </p:cNvGrpSpPr>
          <p:nvPr/>
        </p:nvGrpSpPr>
        <p:grpSpPr bwMode="auto">
          <a:xfrm>
            <a:off x="6744072" y="3933056"/>
            <a:ext cx="2520950" cy="971550"/>
            <a:chOff x="4879025" y="265899"/>
            <a:chExt cx="2519998" cy="971999"/>
          </a:xfrm>
        </p:grpSpPr>
        <p:sp>
          <p:nvSpPr>
            <p:cNvPr id="21" name="Rectángulo redondeado 20"/>
            <p:cNvSpPr/>
            <p:nvPr/>
          </p:nvSpPr>
          <p:spPr>
            <a:xfrm>
              <a:off x="4879025" y="265899"/>
              <a:ext cx="2519998" cy="971999"/>
            </a:xfrm>
            <a:prstGeom prst="roundRect">
              <a:avLst/>
            </a:prstGeom>
            <a:solidFill>
              <a:srgbClr val="7090B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 21"/>
            <p:cNvSpPr/>
            <p:nvPr/>
          </p:nvSpPr>
          <p:spPr>
            <a:xfrm>
              <a:off x="4904365" y="337940"/>
              <a:ext cx="2424784" cy="8767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0" tIns="114300" rIns="114300" bIns="1143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3000" dirty="0" smtClean="0">
                  <a:solidFill>
                    <a:schemeClr val="tx1"/>
                  </a:solidFill>
                  <a:latin typeface="Helvetica"/>
                </a:rPr>
                <a:t>Termina sus </a:t>
              </a:r>
              <a:r>
                <a:rPr lang="es-MX" sz="3000" dirty="0">
                  <a:solidFill>
                    <a:schemeClr val="tx1"/>
                  </a:solidFill>
                  <a:latin typeface="Helvetica"/>
                </a:rPr>
                <a:t>estudios</a:t>
              </a:r>
            </a:p>
          </p:txBody>
        </p:sp>
      </p:grpSp>
      <p:grpSp>
        <p:nvGrpSpPr>
          <p:cNvPr id="23" name="Grupo 21"/>
          <p:cNvGrpSpPr>
            <a:grpSpLocks/>
          </p:cNvGrpSpPr>
          <p:nvPr/>
        </p:nvGrpSpPr>
        <p:grpSpPr bwMode="auto">
          <a:xfrm>
            <a:off x="6312024" y="2276872"/>
            <a:ext cx="2519362" cy="971550"/>
            <a:chOff x="5515636" y="368280"/>
            <a:chExt cx="2519998" cy="971999"/>
          </a:xfrm>
        </p:grpSpPr>
        <p:sp>
          <p:nvSpPr>
            <p:cNvPr id="24" name="Rectángulo redondeado 23"/>
            <p:cNvSpPr/>
            <p:nvPr/>
          </p:nvSpPr>
          <p:spPr>
            <a:xfrm>
              <a:off x="5515636" y="368280"/>
              <a:ext cx="2519998" cy="971999"/>
            </a:xfrm>
            <a:prstGeom prst="roundRect">
              <a:avLst/>
            </a:prstGeom>
            <a:solidFill>
              <a:srgbClr val="7090B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ángulo 24"/>
            <p:cNvSpPr/>
            <p:nvPr/>
          </p:nvSpPr>
          <p:spPr>
            <a:xfrm>
              <a:off x="5587664" y="415927"/>
              <a:ext cx="2424724" cy="8767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0" tIns="114300" rIns="114300" bIns="11430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</a:pPr>
              <a:r>
                <a:rPr lang="es-MX" sz="3000" dirty="0">
                  <a:solidFill>
                    <a:schemeClr val="tx1"/>
                  </a:solidFill>
                  <a:latin typeface="Helvetica"/>
                  <a:ea typeface="ＭＳ Ｐゴシック" charset="0"/>
                  <a:cs typeface="ＭＳ Ｐゴシック" charset="0"/>
                </a:rPr>
                <a:t>Sigue con su formación</a:t>
              </a:r>
            </a:p>
          </p:txBody>
        </p:sp>
      </p:grpSp>
      <p:sp>
        <p:nvSpPr>
          <p:cNvPr id="38" name="Título 2"/>
          <p:cNvSpPr txBox="1">
            <a:spLocks/>
          </p:cNvSpPr>
          <p:nvPr/>
        </p:nvSpPr>
        <p:spPr bwMode="auto">
          <a:xfrm>
            <a:off x="655894" y="15127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s-MX" sz="4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Cerrar ciclos…</a:t>
            </a:r>
          </a:p>
        </p:txBody>
      </p:sp>
    </p:spTree>
    <p:extLst>
      <p:ext uri="{BB962C8B-B14F-4D97-AF65-F5344CB8AC3E}">
        <p14:creationId xmlns:p14="http://schemas.microsoft.com/office/powerpoint/2010/main" val="3078360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5" descr="Arquitectura-Educación Continu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487488" y="227211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ctr"/>
            <a:r>
              <a:rPr lang="es-MX" sz="4500" b="1" dirty="0" smtClean="0">
                <a:solidFill>
                  <a:schemeClr val="accent1">
                    <a:lumMod val="50000"/>
                  </a:schemeClr>
                </a:solidFill>
              </a:rPr>
              <a:t>OFICINA DE EDUCACIÓN CONTINUA</a:t>
            </a:r>
            <a:endParaRPr lang="es-MX" sz="45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47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454" y="1124744"/>
            <a:ext cx="8099092" cy="540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5" descr="Arquitectura-Educación Continu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133600" y="364267"/>
            <a:ext cx="7924800" cy="935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PROPÓSITO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6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5" descr="Arquitectura-Educación Continua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133600" y="364267"/>
            <a:ext cx="7924800" cy="935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PROPÓSITO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>
            <a:spLocks noChangeArrowheads="1"/>
          </p:cNvSpPr>
          <p:nvPr/>
        </p:nvSpPr>
        <p:spPr bwMode="auto">
          <a:xfrm>
            <a:off x="1452117" y="1138238"/>
            <a:ext cx="9287767" cy="45942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s-MX" alt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Mantener </a:t>
            </a: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una oferta de programas pertinente a las necesidades de capacitación, actualización y crecimiento de las personas; porque su trabajo se los demanda o porque atienden la propia  iniciativa de desarrollarse. 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</a:pP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Participar y colaborar en los programas de capacitación de empresas e instituciones públicas y privadas; incorporándolos a nuestra oferta o diseñando a la medida de sus necesidades.</a:t>
            </a:r>
          </a:p>
          <a:p>
            <a:pPr eaLnBrk="1" hangingPunct="1">
              <a:spcBef>
                <a:spcPct val="0"/>
              </a:spcBef>
            </a:pP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Propiciar la incursión a nuevos campos de conocimiento y metodologías de aprendizaje innovadoras. </a:t>
            </a:r>
            <a:r>
              <a:rPr lang="es-MX" alt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(Continuum </a:t>
            </a: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de formación del </a:t>
            </a:r>
            <a:r>
              <a:rPr lang="es-MX" alt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ITESO)</a:t>
            </a:r>
            <a:endParaRPr lang="es-MX" altLang="es-MX" sz="2000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4519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5" descr="Arquitectura-Educación Continua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133600" y="413429"/>
            <a:ext cx="7924800" cy="935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COORDINACIONES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084" y="2060166"/>
            <a:ext cx="76581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13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5" descr="Arquitectura-Educación Continua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12" name="Elipse 1"/>
          <p:cNvSpPr>
            <a:spLocks noChangeArrowheads="1"/>
          </p:cNvSpPr>
          <p:nvPr/>
        </p:nvSpPr>
        <p:spPr bwMode="auto">
          <a:xfrm>
            <a:off x="2683570" y="3617196"/>
            <a:ext cx="1368425" cy="936625"/>
          </a:xfrm>
          <a:prstGeom prst="ellipse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2000" dirty="0">
                <a:solidFill>
                  <a:srgbClr val="1F4E79"/>
                </a:solidFill>
                <a:latin typeface="Helvetica"/>
                <a:cs typeface="Helvetica"/>
              </a:rPr>
              <a:t>DRE</a:t>
            </a:r>
          </a:p>
        </p:txBody>
      </p:sp>
      <p:sp>
        <p:nvSpPr>
          <p:cNvPr id="13" name="Elipse 3"/>
          <p:cNvSpPr>
            <a:spLocks noChangeArrowheads="1"/>
          </p:cNvSpPr>
          <p:nvPr/>
        </p:nvSpPr>
        <p:spPr bwMode="auto">
          <a:xfrm>
            <a:off x="3288407" y="4193458"/>
            <a:ext cx="476250" cy="287338"/>
          </a:xfrm>
          <a:prstGeom prst="ellipse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36000" tIns="0" bIns="108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200" dirty="0">
                <a:solidFill>
                  <a:srgbClr val="1F4E79"/>
                </a:solidFill>
                <a:latin typeface="Helvetica"/>
                <a:cs typeface="Helvetica"/>
              </a:rPr>
              <a:t>OEC</a:t>
            </a:r>
          </a:p>
        </p:txBody>
      </p:sp>
      <p:sp>
        <p:nvSpPr>
          <p:cNvPr id="14" name="Elipse 13"/>
          <p:cNvSpPr>
            <a:spLocks noChangeArrowheads="1"/>
          </p:cNvSpPr>
          <p:nvPr/>
        </p:nvSpPr>
        <p:spPr bwMode="auto">
          <a:xfrm>
            <a:off x="5636320" y="2043983"/>
            <a:ext cx="1368425" cy="936625"/>
          </a:xfrm>
          <a:prstGeom prst="ellipse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MX" altLang="es-MX" sz="2000" dirty="0">
                <a:solidFill>
                  <a:srgbClr val="1F4E79"/>
                </a:solidFill>
                <a:latin typeface="Helvetica"/>
                <a:cs typeface="Helvetica"/>
              </a:rPr>
              <a:t>DGA</a:t>
            </a:r>
          </a:p>
        </p:txBody>
      </p:sp>
      <p:sp>
        <p:nvSpPr>
          <p:cNvPr id="15" name="Elipse 14"/>
          <p:cNvSpPr>
            <a:spLocks noChangeArrowheads="1"/>
          </p:cNvSpPr>
          <p:nvPr/>
        </p:nvSpPr>
        <p:spPr bwMode="auto">
          <a:xfrm>
            <a:off x="5636320" y="5049121"/>
            <a:ext cx="1368425" cy="936625"/>
          </a:xfrm>
          <a:prstGeom prst="ellipse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MX" altLang="es-MX" sz="2000">
                <a:solidFill>
                  <a:srgbClr val="1F4E79"/>
                </a:solidFill>
                <a:latin typeface="Helvetica"/>
                <a:cs typeface="Helvetica"/>
              </a:rPr>
              <a:t>DAF</a:t>
            </a:r>
          </a:p>
        </p:txBody>
      </p:sp>
      <p:sp>
        <p:nvSpPr>
          <p:cNvPr id="16" name="Elipse 15"/>
          <p:cNvSpPr>
            <a:spLocks noChangeArrowheads="1"/>
          </p:cNvSpPr>
          <p:nvPr/>
        </p:nvSpPr>
        <p:spPr bwMode="auto">
          <a:xfrm>
            <a:off x="5636320" y="3439396"/>
            <a:ext cx="1368425" cy="936625"/>
          </a:xfrm>
          <a:prstGeom prst="ellipse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MX" altLang="es-MX" sz="2000" dirty="0">
                <a:solidFill>
                  <a:srgbClr val="1F4E79"/>
                </a:solidFill>
                <a:latin typeface="Helvetica"/>
                <a:cs typeface="Helvetica"/>
              </a:rPr>
              <a:t>DIC</a:t>
            </a:r>
          </a:p>
        </p:txBody>
      </p:sp>
      <p:cxnSp>
        <p:nvCxnSpPr>
          <p:cNvPr id="17" name="Conector recto 16"/>
          <p:cNvCxnSpPr>
            <a:cxnSpLocks noChangeShapeType="1"/>
            <a:stCxn id="13" idx="7"/>
            <a:endCxn id="14" idx="2"/>
          </p:cNvCxnSpPr>
          <p:nvPr/>
        </p:nvCxnSpPr>
        <p:spPr bwMode="auto">
          <a:xfrm flipV="1">
            <a:off x="3694807" y="2512296"/>
            <a:ext cx="1941513" cy="17240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Conector recto 17"/>
          <p:cNvCxnSpPr>
            <a:cxnSpLocks noChangeShapeType="1"/>
            <a:stCxn id="13" idx="7"/>
          </p:cNvCxnSpPr>
          <p:nvPr/>
        </p:nvCxnSpPr>
        <p:spPr bwMode="auto">
          <a:xfrm flipV="1">
            <a:off x="3694807" y="4122021"/>
            <a:ext cx="2046288" cy="11430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ector recto 18"/>
          <p:cNvCxnSpPr>
            <a:cxnSpLocks noChangeShapeType="1"/>
            <a:stCxn id="13" idx="7"/>
            <a:endCxn id="15" idx="2"/>
          </p:cNvCxnSpPr>
          <p:nvPr/>
        </p:nvCxnSpPr>
        <p:spPr bwMode="auto">
          <a:xfrm>
            <a:off x="3694807" y="4236321"/>
            <a:ext cx="1941513" cy="12811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CuadroTexto 19"/>
          <p:cNvSpPr txBox="1"/>
          <p:nvPr/>
        </p:nvSpPr>
        <p:spPr>
          <a:xfrm>
            <a:off x="7581007" y="1593133"/>
            <a:ext cx="2986211" cy="16198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Departamentos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Oferta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Pertinencia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Participación </a:t>
            </a:r>
            <a:r>
              <a:rPr lang="es-MX" sz="1400" dirty="0" smtClean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de académicos</a:t>
            </a:r>
            <a:endParaRPr lang="es-MX" sz="1400" dirty="0">
              <a:solidFill>
                <a:srgbClr val="1F4E79"/>
              </a:solidFill>
              <a:latin typeface="Helvetica"/>
              <a:ea typeface="Tahoma" panose="020B0604030504040204" pitchFamily="34" charset="0"/>
              <a:cs typeface="Helvetica"/>
            </a:endParaRPr>
          </a:p>
          <a:p>
            <a:pPr>
              <a:defRPr/>
            </a:pPr>
            <a:endParaRPr lang="es-MX" sz="800" dirty="0">
              <a:solidFill>
                <a:srgbClr val="1F4E79"/>
              </a:solidFill>
              <a:latin typeface="Helvetica"/>
              <a:ea typeface="Tahoma" panose="020B0604030504040204" pitchFamily="34" charset="0"/>
              <a:cs typeface="Helvetica"/>
            </a:endParaRPr>
          </a:p>
          <a:p>
            <a:pPr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Servicios Escolares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Control escolar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7670106" y="4450633"/>
            <a:ext cx="3394446" cy="1930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Oficina de Personal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Remuneración y contratos</a:t>
            </a:r>
          </a:p>
          <a:p>
            <a:pPr>
              <a:defRPr/>
            </a:pPr>
            <a:endParaRPr lang="es-MX" sz="800" dirty="0">
              <a:solidFill>
                <a:srgbClr val="1F4E79"/>
              </a:solidFill>
              <a:latin typeface="Helvetica"/>
              <a:ea typeface="Tahoma" panose="020B0604030504040204" pitchFamily="34" charset="0"/>
              <a:cs typeface="Helvetica"/>
            </a:endParaRPr>
          </a:p>
          <a:p>
            <a:pPr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OSI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Sistemas de información</a:t>
            </a:r>
          </a:p>
          <a:p>
            <a:pPr>
              <a:defRPr/>
            </a:pPr>
            <a:endParaRPr lang="es-MX" sz="800" dirty="0">
              <a:solidFill>
                <a:srgbClr val="1F4E79"/>
              </a:solidFill>
              <a:latin typeface="Helvetica"/>
              <a:ea typeface="Tahoma" panose="020B0604030504040204" pitchFamily="34" charset="0"/>
              <a:cs typeface="Helvetica"/>
            </a:endParaRPr>
          </a:p>
          <a:p>
            <a:pPr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Oficina de Finanzas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Contabilidad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Tesorería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127448" y="188640"/>
            <a:ext cx="2232248" cy="33123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Comunicación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Publicidad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 smtClean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Posicionamiento</a:t>
            </a:r>
            <a:endParaRPr lang="es-MX" sz="1400" dirty="0">
              <a:solidFill>
                <a:srgbClr val="1F4E79"/>
              </a:solidFill>
              <a:latin typeface="Helvetica"/>
              <a:ea typeface="Tahoma" panose="020B0604030504040204" pitchFamily="34" charset="0"/>
              <a:cs typeface="Helvetica"/>
            </a:endParaRPr>
          </a:p>
          <a:p>
            <a:pPr>
              <a:defRPr/>
            </a:pPr>
            <a:endParaRPr lang="es-MX" sz="800" dirty="0">
              <a:solidFill>
                <a:srgbClr val="1F4E79"/>
              </a:solidFill>
              <a:latin typeface="Helvetica"/>
              <a:ea typeface="Tahoma" panose="020B0604030504040204" pitchFamily="34" charset="0"/>
              <a:cs typeface="Helvetica"/>
            </a:endParaRPr>
          </a:p>
          <a:p>
            <a:pPr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Admisión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 smtClean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Posgrados</a:t>
            </a:r>
          </a:p>
          <a:p>
            <a:pPr>
              <a:defRPr/>
            </a:pPr>
            <a:endParaRPr lang="es-MX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s-MX" sz="1400" dirty="0" smtClean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Relaciones </a:t>
            </a: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I.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 smtClean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Internacionalización</a:t>
            </a:r>
            <a:endParaRPr lang="es-MX" sz="1400" dirty="0">
              <a:solidFill>
                <a:srgbClr val="1F4E79"/>
              </a:solidFill>
              <a:latin typeface="Helvetica"/>
              <a:ea typeface="Tahoma" panose="020B0604030504040204" pitchFamily="34" charset="0"/>
              <a:cs typeface="Helvetica"/>
            </a:endParaRPr>
          </a:p>
          <a:p>
            <a:pPr>
              <a:defRPr/>
            </a:pPr>
            <a:endParaRPr lang="es-MX" sz="1400" dirty="0">
              <a:solidFill>
                <a:srgbClr val="1F4E79"/>
              </a:solidFill>
              <a:latin typeface="Helvetica"/>
              <a:ea typeface="Tahoma" panose="020B0604030504040204" pitchFamily="34" charset="0"/>
              <a:cs typeface="Helvetica"/>
            </a:endParaRPr>
          </a:p>
          <a:p>
            <a:pPr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Vinculación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Convenios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MX" sz="1400" dirty="0">
              <a:solidFill>
                <a:srgbClr val="1F4E79"/>
              </a:solidFill>
              <a:latin typeface="Helvetica"/>
              <a:ea typeface="Tahoma" panose="020B0604030504040204" pitchFamily="34" charset="0"/>
              <a:cs typeface="Helvetica"/>
            </a:endParaRPr>
          </a:p>
          <a:p>
            <a:pPr>
              <a:defRPr/>
            </a:pPr>
            <a:endParaRPr lang="es-MX" sz="800" dirty="0">
              <a:solidFill>
                <a:srgbClr val="1F4E79"/>
              </a:solidFill>
              <a:latin typeface="Helvetica"/>
              <a:ea typeface="Tahoma" panose="020B0604030504040204" pitchFamily="34" charset="0"/>
              <a:cs typeface="Helvetica"/>
            </a:endParaRPr>
          </a:p>
          <a:p>
            <a:pPr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Egresados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Difusión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MX" sz="1400" dirty="0">
              <a:solidFill>
                <a:srgbClr val="1F4E79"/>
              </a:solidFill>
              <a:latin typeface="Helvetica"/>
              <a:ea typeface="Tahoma" panose="020B0604030504040204" pitchFamily="34" charset="0"/>
              <a:cs typeface="Helvetica"/>
            </a:endParaRPr>
          </a:p>
        </p:txBody>
      </p:sp>
      <p:sp>
        <p:nvSpPr>
          <p:cNvPr id="23" name="Forma libre 22"/>
          <p:cNvSpPr>
            <a:spLocks/>
          </p:cNvSpPr>
          <p:nvPr/>
        </p:nvSpPr>
        <p:spPr bwMode="auto">
          <a:xfrm>
            <a:off x="2188270" y="3564808"/>
            <a:ext cx="492125" cy="644525"/>
          </a:xfrm>
          <a:custGeom>
            <a:avLst/>
            <a:gdLst>
              <a:gd name="T0" fmla="*/ 494551 w 491319"/>
              <a:gd name="T1" fmla="*/ 493214 h 643905"/>
              <a:gd name="T2" fmla="*/ 192324 w 491319"/>
              <a:gd name="T3" fmla="*/ 616517 h 643905"/>
              <a:gd name="T4" fmla="*/ 0 w 491319"/>
              <a:gd name="T5" fmla="*/ 0 h 64390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1319" h="643905">
                <a:moveTo>
                  <a:pt x="491319" y="491319"/>
                </a:moveTo>
                <a:cubicBezTo>
                  <a:pt x="382136" y="593677"/>
                  <a:pt x="272954" y="696035"/>
                  <a:pt x="191068" y="614149"/>
                </a:cubicBezTo>
                <a:cubicBezTo>
                  <a:pt x="109182" y="532263"/>
                  <a:pt x="54591" y="266131"/>
                  <a:pt x="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MX" dirty="0">
              <a:latin typeface="Helvetica"/>
            </a:endParaRPr>
          </a:p>
        </p:txBody>
      </p:sp>
      <p:sp>
        <p:nvSpPr>
          <p:cNvPr id="24" name="Forma libre 23"/>
          <p:cNvSpPr>
            <a:spLocks/>
          </p:cNvSpPr>
          <p:nvPr/>
        </p:nvSpPr>
        <p:spPr bwMode="auto">
          <a:xfrm>
            <a:off x="6364982" y="1729658"/>
            <a:ext cx="1214438" cy="579438"/>
          </a:xfrm>
          <a:custGeom>
            <a:avLst/>
            <a:gdLst>
              <a:gd name="T0" fmla="*/ 0 w 1214650"/>
              <a:gd name="T1" fmla="*/ 319760 h 579744"/>
              <a:gd name="T2" fmla="*/ 395509 w 1214650"/>
              <a:gd name="T3" fmla="*/ 6526 h 579744"/>
              <a:gd name="T4" fmla="*/ 1213802 w 1214650"/>
              <a:gd name="T5" fmla="*/ 578520 h 579744"/>
              <a:gd name="T6" fmla="*/ 1213802 w 1214650"/>
              <a:gd name="T7" fmla="*/ 578520 h 57974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4650" h="579744">
                <a:moveTo>
                  <a:pt x="0" y="320436"/>
                </a:moveTo>
                <a:cubicBezTo>
                  <a:pt x="96671" y="141878"/>
                  <a:pt x="193343" y="-36680"/>
                  <a:pt x="395785" y="6538"/>
                </a:cubicBezTo>
                <a:cubicBezTo>
                  <a:pt x="598227" y="49756"/>
                  <a:pt x="1214650" y="579744"/>
                  <a:pt x="1214650" y="579744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MX" dirty="0">
              <a:latin typeface="Helvetica"/>
            </a:endParaRPr>
          </a:p>
        </p:txBody>
      </p:sp>
      <p:sp>
        <p:nvSpPr>
          <p:cNvPr id="25" name="Forma libre 24"/>
          <p:cNvSpPr>
            <a:spLocks/>
          </p:cNvSpPr>
          <p:nvPr/>
        </p:nvSpPr>
        <p:spPr bwMode="auto">
          <a:xfrm>
            <a:off x="6311007" y="5817471"/>
            <a:ext cx="1295400" cy="588962"/>
          </a:xfrm>
          <a:custGeom>
            <a:avLst/>
            <a:gdLst>
              <a:gd name="T0" fmla="*/ 0 w 1296537"/>
              <a:gd name="T1" fmla="*/ 163610 h 589108"/>
              <a:gd name="T2" fmla="*/ 271999 w 1296537"/>
              <a:gd name="T3" fmla="*/ 586274 h 589108"/>
              <a:gd name="T4" fmla="*/ 1291995 w 1296537"/>
              <a:gd name="T5" fmla="*/ 0 h 5891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6537" h="589108">
                <a:moveTo>
                  <a:pt x="0" y="163774"/>
                </a:moveTo>
                <a:cubicBezTo>
                  <a:pt x="28433" y="388962"/>
                  <a:pt x="56866" y="614150"/>
                  <a:pt x="272955" y="586854"/>
                </a:cubicBezTo>
                <a:cubicBezTo>
                  <a:pt x="489045" y="559558"/>
                  <a:pt x="892791" y="279779"/>
                  <a:pt x="1296537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MX" dirty="0">
              <a:latin typeface="Helvetica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7590532" y="3577508"/>
            <a:ext cx="1800225" cy="690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Centros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1F4E79"/>
                </a:solidFill>
                <a:latin typeface="Helvetica"/>
                <a:ea typeface="Tahoma" panose="020B0604030504040204" pitchFamily="34" charset="0"/>
                <a:cs typeface="Helvetica"/>
              </a:rPr>
              <a:t>Oferta</a:t>
            </a:r>
          </a:p>
          <a:p>
            <a:pPr>
              <a:defRPr/>
            </a:pPr>
            <a:endParaRPr lang="es-MX" sz="800" dirty="0">
              <a:solidFill>
                <a:srgbClr val="1F4E79"/>
              </a:solidFill>
              <a:latin typeface="Helvetica"/>
              <a:ea typeface="Tahoma" panose="020B0604030504040204" pitchFamily="34" charset="0"/>
              <a:cs typeface="Helvetica"/>
            </a:endParaRPr>
          </a:p>
        </p:txBody>
      </p:sp>
      <p:sp>
        <p:nvSpPr>
          <p:cNvPr id="27" name="Forma libre 26"/>
          <p:cNvSpPr>
            <a:spLocks/>
          </p:cNvSpPr>
          <p:nvPr/>
        </p:nvSpPr>
        <p:spPr bwMode="auto">
          <a:xfrm>
            <a:off x="6828532" y="4042646"/>
            <a:ext cx="738188" cy="373062"/>
          </a:xfrm>
          <a:custGeom>
            <a:avLst/>
            <a:gdLst>
              <a:gd name="T0" fmla="*/ 0 w 736980"/>
              <a:gd name="T1" fmla="*/ 176861 h 373357"/>
              <a:gd name="T2" fmla="*/ 274750 w 736980"/>
              <a:gd name="T3" fmla="*/ 367327 h 373357"/>
              <a:gd name="T4" fmla="*/ 741824 w 736980"/>
              <a:gd name="T5" fmla="*/ 0 h 373357"/>
              <a:gd name="T6" fmla="*/ 741824 w 736980"/>
              <a:gd name="T7" fmla="*/ 0 h 373357"/>
              <a:gd name="T8" fmla="*/ 741824 w 736980"/>
              <a:gd name="T9" fmla="*/ 0 h 3733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36980" h="373357">
                <a:moveTo>
                  <a:pt x="0" y="177421"/>
                </a:moveTo>
                <a:cubicBezTo>
                  <a:pt x="75063" y="287740"/>
                  <a:pt x="150126" y="398060"/>
                  <a:pt x="272956" y="368490"/>
                </a:cubicBezTo>
                <a:cubicBezTo>
                  <a:pt x="395786" y="338920"/>
                  <a:pt x="736980" y="0"/>
                  <a:pt x="73698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MX" dirty="0">
              <a:latin typeface="Helvetica"/>
            </a:endParaRP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2133600" y="413429"/>
            <a:ext cx="7924800" cy="935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VINCULACIÓN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47" y="2949677"/>
            <a:ext cx="5304762" cy="353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5" descr="Arquitectura-Educación Continu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2133600" y="413429"/>
            <a:ext cx="7924800" cy="935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DIFICULTADES Y RETOS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Subtítulo 2"/>
          <p:cNvSpPr txBox="1">
            <a:spLocks/>
          </p:cNvSpPr>
          <p:nvPr/>
        </p:nvSpPr>
        <p:spPr>
          <a:xfrm>
            <a:off x="942161" y="1294862"/>
            <a:ext cx="10004420" cy="157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Los sistemas de información no se adaptan a EC (errores en cargos, cobranza y trucos)</a:t>
            </a:r>
            <a:r>
              <a:rPr lang="es-MX" altLang="es-MX" sz="2000" dirty="0" smtClean="0">
                <a:solidFill>
                  <a:schemeClr val="accent1">
                    <a:lumMod val="50000"/>
                  </a:schemeClr>
                </a:solidFill>
                <a:cs typeface="Helvetica"/>
              </a:rPr>
              <a:t>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s-MX" altLang="es-MX" sz="2000" dirty="0" smtClean="0">
                <a:solidFill>
                  <a:schemeClr val="accent1">
                    <a:lumMod val="50000"/>
                  </a:schemeClr>
                </a:solidFill>
                <a:cs typeface="Helvetica"/>
              </a:rPr>
              <a:t>Muy </a:t>
            </a: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mala distribución del espacio físico (improvisación, desorden, poca limpieza).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ES_tradnl" sz="2000" dirty="0">
              <a:solidFill>
                <a:schemeClr val="accent1">
                  <a:lumMod val="50000"/>
                </a:schemeClr>
              </a:solidFill>
              <a:cs typeface="Helvetica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901287" y="2621940"/>
            <a:ext cx="573548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Alinear la operación de Educación Continua </a:t>
            </a:r>
            <a:r>
              <a:rPr lang="es-MX" alt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al </a:t>
            </a: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ITESO sin perder flexibilidad.</a:t>
            </a:r>
          </a:p>
          <a:p>
            <a:pPr marL="342900" indent="-342900" algn="just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Integrar los equipos de trabajo (ensayar).</a:t>
            </a:r>
          </a:p>
          <a:p>
            <a:pPr marL="342900" indent="-342900" algn="just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Hacer vinculación con universidades del SUJ.</a:t>
            </a:r>
          </a:p>
          <a:p>
            <a:pPr marL="342900" indent="-342900" algn="just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Incorporar el CRM a la operación de EC.</a:t>
            </a:r>
          </a:p>
          <a:p>
            <a:pPr marL="342900" indent="-342900">
              <a:spcBef>
                <a:spcPct val="0"/>
              </a:spcBef>
              <a:spcAft>
                <a:spcPts val="1200"/>
              </a:spcAft>
              <a:buFont typeface="Arial"/>
              <a:buChar char="•"/>
            </a:pP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Mejorar la percepción de los Diplomados y Cursos con un adecuado equilibrio entre exigencia, metodología y resultados.</a:t>
            </a:r>
          </a:p>
          <a:p>
            <a:pPr marL="342900" indent="-342900">
              <a:spcBef>
                <a:spcPct val="0"/>
              </a:spcBef>
              <a:spcAft>
                <a:spcPts val="1800"/>
              </a:spcAft>
              <a:buFont typeface="Arial"/>
              <a:buChar char="•"/>
            </a:pP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Gestionar una operación factible del Bachillerato.</a:t>
            </a:r>
          </a:p>
          <a:p>
            <a:endParaRPr lang="es-ES" sz="2000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9734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90" y="2941483"/>
            <a:ext cx="5332607" cy="355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5" descr="Arquitectura-Educación Continua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2133600" y="413429"/>
            <a:ext cx="7924800" cy="935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</a:rPr>
              <a:t>PROYECTOS</a:t>
            </a:r>
            <a:endParaRPr lang="es-MX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Subtítulo 2"/>
          <p:cNvSpPr txBox="1">
            <a:spLocks/>
          </p:cNvSpPr>
          <p:nvPr/>
        </p:nvSpPr>
        <p:spPr>
          <a:xfrm>
            <a:off x="942161" y="1294862"/>
            <a:ext cx="10004420" cy="157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cs typeface="Helvetica"/>
              </a:rPr>
              <a:t>Revisar y terminar de implementar el proyecto H del Plan de Desarrollo del ITESO que consiste en la integración de Educación Continua a las estrategias del desarrollo académico (modelo de acreditación de diplomados y cursos, en licenciaturas y posgrados).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ES_tradnl" sz="2000" dirty="0">
              <a:solidFill>
                <a:schemeClr val="accent1">
                  <a:lumMod val="50000"/>
                </a:schemeClr>
              </a:solidFill>
              <a:cs typeface="Helvetica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770190" y="2925101"/>
            <a:ext cx="573548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800"/>
              </a:spcAft>
              <a:buFont typeface="Arial"/>
              <a:buChar char="•"/>
            </a:pP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Redefinir el modelo de negocio de Educación Continua para considerar la consolidación de la modalidad en línea y la inclusión de la universidad corporativa y las alianzas con organismos internacionales.</a:t>
            </a:r>
          </a:p>
          <a:p>
            <a:pPr marL="342900" indent="-342900" algn="just">
              <a:spcBef>
                <a:spcPct val="0"/>
              </a:spcBef>
              <a:spcAft>
                <a:spcPts val="1800"/>
              </a:spcAft>
              <a:buFont typeface="Arial"/>
              <a:buChar char="•"/>
            </a:pPr>
            <a:r>
              <a:rPr lang="es-MX" altLang="es-MX" sz="2000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RVOE (colaborar con Servicios </a:t>
            </a:r>
            <a:r>
              <a:rPr lang="es-MX" altLang="es-MX" sz="2000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Escolares)</a:t>
            </a:r>
            <a:endParaRPr lang="es-ES" sz="2000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17107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5" descr="Arquitectura-Educación Continua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537350" y="5520984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Denhy Fuentes Ortega, </a:t>
            </a:r>
            <a:r>
              <a:rPr lang="es-MX" sz="1000" dirty="0" smtClean="0">
                <a:latin typeface="Helvetica"/>
              </a:rPr>
              <a:t>Promotora </a:t>
            </a:r>
            <a:r>
              <a:rPr lang="es-MX" sz="1000" dirty="0">
                <a:latin typeface="Helvetica"/>
              </a:rPr>
              <a:t>de cursos y diplomados</a:t>
            </a:r>
          </a:p>
          <a:p>
            <a:endParaRPr lang="es-MX" sz="1000" dirty="0">
              <a:latin typeface="Helvetica"/>
            </a:endParaRPr>
          </a:p>
        </p:txBody>
      </p:sp>
      <p:pic>
        <p:nvPicPr>
          <p:cNvPr id="11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8322" y="3534552"/>
            <a:ext cx="1341942" cy="20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5441004" y="5523788"/>
            <a:ext cx="13192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Ana María Franco Castañeda, </a:t>
            </a:r>
            <a:r>
              <a:rPr lang="es-MX" sz="1000" dirty="0" smtClean="0">
                <a:latin typeface="Helvetica"/>
              </a:rPr>
              <a:t>Encargada de administración escolar </a:t>
            </a:r>
            <a:r>
              <a:rPr lang="es-MX" sz="1000" dirty="0">
                <a:latin typeface="Helvetica"/>
              </a:rPr>
              <a:t>de diplomados</a:t>
            </a:r>
          </a:p>
          <a:p>
            <a:endParaRPr lang="es-MX" sz="1000" dirty="0">
              <a:latin typeface="Helvetica"/>
            </a:endParaRPr>
          </a:p>
        </p:txBody>
      </p:sp>
      <p:pic>
        <p:nvPicPr>
          <p:cNvPr id="13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61771" y="3833662"/>
            <a:ext cx="2077678" cy="13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3380326" y="5486614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Mónica </a:t>
            </a:r>
            <a:r>
              <a:rPr lang="es-MX" sz="1000" b="1" dirty="0" smtClean="0">
                <a:latin typeface="Helvetica"/>
              </a:rPr>
              <a:t>Durán </a:t>
            </a:r>
            <a:r>
              <a:rPr lang="es-MX" sz="1000" b="1" dirty="0">
                <a:latin typeface="Helvetica"/>
              </a:rPr>
              <a:t>Labrador</a:t>
            </a:r>
            <a:r>
              <a:rPr lang="es-MX" sz="1000" dirty="0">
                <a:latin typeface="Helvetica"/>
              </a:rPr>
              <a:t>, Coordinadora </a:t>
            </a:r>
            <a:r>
              <a:rPr lang="es-MX" sz="1000" dirty="0" smtClean="0">
                <a:latin typeface="Helvetica"/>
              </a:rPr>
              <a:t>Académica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pic>
        <p:nvPicPr>
          <p:cNvPr id="15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8964" y="3511977"/>
            <a:ext cx="1341942" cy="202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5430239" y="2675996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Blanca Victoria Ávila González, </a:t>
            </a:r>
            <a:r>
              <a:rPr lang="es-MX" sz="1000" dirty="0">
                <a:latin typeface="Helvetica"/>
              </a:rPr>
              <a:t>Promotora de cursos y diplomados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371243" y="2676261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Sandra Acosta </a:t>
            </a:r>
            <a:r>
              <a:rPr lang="es-MX" sz="1000" b="1" dirty="0" err="1">
                <a:latin typeface="Helvetica"/>
              </a:rPr>
              <a:t>Gamiño</a:t>
            </a:r>
            <a:r>
              <a:rPr lang="es-MX" sz="1000" b="1" dirty="0">
                <a:latin typeface="Helvetica"/>
              </a:rPr>
              <a:t>,</a:t>
            </a:r>
            <a:r>
              <a:rPr lang="es-MX" sz="1000" dirty="0">
                <a:latin typeface="Helvetica"/>
              </a:rPr>
              <a:t> </a:t>
            </a:r>
            <a:r>
              <a:rPr lang="es-MX" sz="1000" dirty="0" smtClean="0">
                <a:latin typeface="Helvetica"/>
              </a:rPr>
              <a:t>Coordinadora Administrativa 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20072" y="1001840"/>
            <a:ext cx="2070078" cy="137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045972" y="986468"/>
            <a:ext cx="2048432" cy="13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adroTexto 19"/>
          <p:cNvSpPr txBox="1"/>
          <p:nvPr/>
        </p:nvSpPr>
        <p:spPr>
          <a:xfrm>
            <a:off x="7410580" y="2701969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Darío Contreras Ojeda, </a:t>
            </a:r>
            <a:r>
              <a:rPr lang="es-MX" sz="1000" dirty="0">
                <a:latin typeface="Helvetica"/>
              </a:rPr>
              <a:t> Auxiliar de logística de diplomados</a:t>
            </a:r>
          </a:p>
          <a:p>
            <a:endParaRPr lang="es-MX" sz="1000" dirty="0">
              <a:latin typeface="Helvetica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73812" y="995365"/>
            <a:ext cx="1996820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922378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Educación Continua</a:t>
            </a:r>
          </a:p>
        </p:txBody>
      </p:sp>
    </p:spTree>
    <p:extLst>
      <p:ext uri="{BB962C8B-B14F-4D97-AF65-F5344CB8AC3E}">
        <p14:creationId xmlns:p14="http://schemas.microsoft.com/office/powerpoint/2010/main" val="285348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5" descr="Arquitectura-Educación Continua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pic>
        <p:nvPicPr>
          <p:cNvPr id="33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79773" y="3828269"/>
            <a:ext cx="1996820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uadroTexto 33"/>
          <p:cNvSpPr txBox="1"/>
          <p:nvPr/>
        </p:nvSpPr>
        <p:spPr>
          <a:xfrm>
            <a:off x="5418576" y="5485711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Jorge de Obeso Noriega, </a:t>
            </a:r>
            <a:r>
              <a:rPr lang="es-MX" sz="1000" dirty="0">
                <a:latin typeface="Helvetica"/>
              </a:rPr>
              <a:t>Jefe de la Oficina de Educación Continua</a:t>
            </a:r>
          </a:p>
          <a:p>
            <a:endParaRPr lang="es-MX" sz="1000" dirty="0">
              <a:latin typeface="Helvetica"/>
            </a:endParaRPr>
          </a:p>
        </p:txBody>
      </p:sp>
      <p:pic>
        <p:nvPicPr>
          <p:cNvPr id="35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97919" y="960003"/>
            <a:ext cx="2023650" cy="134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uadroTexto 35"/>
          <p:cNvSpPr txBox="1"/>
          <p:nvPr/>
        </p:nvSpPr>
        <p:spPr>
          <a:xfrm>
            <a:off x="5468028" y="2594372"/>
            <a:ext cx="1319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>
                <a:latin typeface="Helvetica"/>
              </a:rPr>
              <a:t>Mario Alberto Limón Carranza</a:t>
            </a:r>
            <a:r>
              <a:rPr lang="es-MX" sz="900" dirty="0">
                <a:latin typeface="Helvetica"/>
              </a:rPr>
              <a:t>, </a:t>
            </a:r>
            <a:r>
              <a:rPr lang="es-MX" sz="1000" dirty="0">
                <a:latin typeface="Helvetica"/>
              </a:rPr>
              <a:t>Asistente de operación y medios electrónicos</a:t>
            </a:r>
          </a:p>
          <a:p>
            <a:endParaRPr lang="es-MX" sz="900" dirty="0">
              <a:latin typeface="Helvetica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3370945" y="2575586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Martha Jiménez Mónaco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Promotora de </a:t>
            </a:r>
            <a:r>
              <a:rPr lang="es-MX" sz="1000" dirty="0">
                <a:latin typeface="Helvetica"/>
              </a:rPr>
              <a:t>cursos y diplomados</a:t>
            </a:r>
          </a:p>
          <a:p>
            <a:endParaRPr lang="es-MX" sz="1000" dirty="0">
              <a:latin typeface="Helvetica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32142" y="955473"/>
            <a:ext cx="1996819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30463" y="3830521"/>
            <a:ext cx="1996820" cy="132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0531" y="619958"/>
            <a:ext cx="1339658" cy="200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uadroTexto 40"/>
          <p:cNvSpPr txBox="1"/>
          <p:nvPr/>
        </p:nvSpPr>
        <p:spPr>
          <a:xfrm>
            <a:off x="7380753" y="2591193"/>
            <a:ext cx="1359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Monica Ivett Márquez Juárez, </a:t>
            </a:r>
            <a:r>
              <a:rPr lang="es-MX" sz="1000" dirty="0">
                <a:latin typeface="Helvetica"/>
              </a:rPr>
              <a:t>C</a:t>
            </a:r>
            <a:r>
              <a:rPr lang="es-MX" sz="1000" dirty="0" smtClean="0">
                <a:latin typeface="Helvetica"/>
              </a:rPr>
              <a:t>oordinadora de Promoción </a:t>
            </a:r>
            <a:r>
              <a:rPr lang="es-MX" sz="1000" dirty="0">
                <a:latin typeface="Helvetica"/>
              </a:rPr>
              <a:t>de cursos y diplomados</a:t>
            </a:r>
          </a:p>
          <a:p>
            <a:endParaRPr lang="es-MX" sz="1000" dirty="0">
              <a:latin typeface="Helvetica"/>
            </a:endParaRPr>
          </a:p>
        </p:txBody>
      </p:sp>
      <p:pic>
        <p:nvPicPr>
          <p:cNvPr id="42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057323" y="3820173"/>
            <a:ext cx="2046179" cy="132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CuadroTexto 42"/>
          <p:cNvSpPr txBox="1"/>
          <p:nvPr/>
        </p:nvSpPr>
        <p:spPr>
          <a:xfrm>
            <a:off x="7420805" y="5496354"/>
            <a:ext cx="1319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Zoila Rosas Otero</a:t>
            </a:r>
            <a:r>
              <a:rPr lang="es-MX" sz="1000" dirty="0">
                <a:latin typeface="Helvetica"/>
              </a:rPr>
              <a:t>, Académica </a:t>
            </a:r>
          </a:p>
          <a:p>
            <a:r>
              <a:rPr lang="es-MX" sz="1000" dirty="0" smtClean="0">
                <a:latin typeface="Helvetica"/>
              </a:rPr>
              <a:t>Directora BIS</a:t>
            </a:r>
            <a:endParaRPr lang="es-MX" sz="1000" dirty="0">
              <a:latin typeface="Helvetica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3361072" y="5504349"/>
            <a:ext cx="13192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Miguel Ángel Narváez Huerta, </a:t>
            </a:r>
            <a:r>
              <a:rPr lang="es-MX" sz="1000" dirty="0">
                <a:latin typeface="Helvetica"/>
              </a:rPr>
              <a:t>Almacén, mensajería y auxiliar de logística de diplomados</a:t>
            </a:r>
          </a:p>
          <a:p>
            <a:endParaRPr lang="es-MX" sz="1000" dirty="0">
              <a:latin typeface="Helvetica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22378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Educación Continua</a:t>
            </a:r>
          </a:p>
        </p:txBody>
      </p:sp>
    </p:spTree>
    <p:extLst>
      <p:ext uri="{BB962C8B-B14F-4D97-AF65-F5344CB8AC3E}">
        <p14:creationId xmlns:p14="http://schemas.microsoft.com/office/powerpoint/2010/main" val="237485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5" descr="Arquitectura-Educación Continua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682"/>
            <a:ext cx="1062318" cy="1062318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9223788" y="6093151"/>
            <a:ext cx="2968212" cy="764849"/>
          </a:xfrm>
          <a:prstGeom prst="rect">
            <a:avLst/>
          </a:prstGeom>
          <a:solidFill>
            <a:srgbClr val="133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Helvetica"/>
              </a:rPr>
              <a:t>Oficina de Educación Continua</a:t>
            </a:r>
          </a:p>
        </p:txBody>
      </p:sp>
      <p:pic>
        <p:nvPicPr>
          <p:cNvPr id="15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95451" y="920687"/>
            <a:ext cx="2048432" cy="13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986686" y="4019123"/>
            <a:ext cx="2077679" cy="135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uadroTexto 25"/>
          <p:cNvSpPr txBox="1"/>
          <p:nvPr/>
        </p:nvSpPr>
        <p:spPr>
          <a:xfrm>
            <a:off x="6347147" y="5736340"/>
            <a:ext cx="13192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Joel Eduardo Ramírez Rodríguez</a:t>
            </a:r>
            <a:r>
              <a:rPr lang="es-MX" sz="1000" dirty="0">
                <a:latin typeface="Helvetica"/>
              </a:rPr>
              <a:t>, Promotor de cursos y </a:t>
            </a:r>
            <a:r>
              <a:rPr lang="es-MX" sz="1000" dirty="0" smtClean="0">
                <a:latin typeface="Helvetica"/>
              </a:rPr>
              <a:t>diplomados</a:t>
            </a:r>
            <a:endParaRPr lang="es-MX" sz="1000" dirty="0">
              <a:latin typeface="Helvetica"/>
            </a:endParaRPr>
          </a:p>
        </p:txBody>
      </p:sp>
      <p:pic>
        <p:nvPicPr>
          <p:cNvPr id="27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4087248" y="3993774"/>
            <a:ext cx="2077680" cy="137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uadroTexto 27"/>
          <p:cNvSpPr txBox="1"/>
          <p:nvPr/>
        </p:nvSpPr>
        <p:spPr>
          <a:xfrm>
            <a:off x="4466480" y="5735014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Karen </a:t>
            </a:r>
            <a:r>
              <a:rPr lang="es-MX" sz="1000" b="1" dirty="0" err="1">
                <a:latin typeface="Helvetica"/>
              </a:rPr>
              <a:t>Scarlet</a:t>
            </a:r>
            <a:r>
              <a:rPr lang="es-MX" sz="1000" b="1" dirty="0">
                <a:latin typeface="Helvetica"/>
              </a:rPr>
              <a:t> Pulido Tapia, </a:t>
            </a:r>
            <a:r>
              <a:rPr lang="es-MX" sz="1000" dirty="0" smtClean="0">
                <a:latin typeface="Helvetica"/>
              </a:rPr>
              <a:t>Encargada de </a:t>
            </a:r>
            <a:r>
              <a:rPr lang="es-MX" sz="1000" dirty="0">
                <a:latin typeface="Helvetica"/>
              </a:rPr>
              <a:t>e</a:t>
            </a:r>
            <a:r>
              <a:rPr lang="es-MX" sz="1000" dirty="0" smtClean="0">
                <a:latin typeface="Helvetica"/>
              </a:rPr>
              <a:t>valuaciones, captura y recepción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3532169" y="2615526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Mónica Irene Peinado Vázquez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Encargada de documentación y clausuras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5444646" y="2589722"/>
            <a:ext cx="131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latin typeface="Helvetica"/>
              </a:rPr>
              <a:t>María Eugenia Peinado Vázquez</a:t>
            </a:r>
            <a:r>
              <a:rPr lang="es-MX" sz="1000" dirty="0">
                <a:latin typeface="Helvetica"/>
              </a:rPr>
              <a:t>, </a:t>
            </a:r>
            <a:r>
              <a:rPr lang="es-MX" sz="1000" dirty="0" smtClean="0">
                <a:latin typeface="Helvetica"/>
              </a:rPr>
              <a:t>Encargada de Material didáctico y reproducción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pic>
        <p:nvPicPr>
          <p:cNvPr id="31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152935" y="911000"/>
            <a:ext cx="2077680" cy="13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uadroTexto 31"/>
          <p:cNvSpPr txBox="1"/>
          <p:nvPr/>
        </p:nvSpPr>
        <p:spPr>
          <a:xfrm>
            <a:off x="7300211" y="2637903"/>
            <a:ext cx="13192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 smtClean="0">
                <a:latin typeface="Helvetica"/>
              </a:rPr>
              <a:t>Ana Robles Vázquez, permiso hasta enero 2015. </a:t>
            </a:r>
            <a:r>
              <a:rPr lang="es-MX" sz="1000" dirty="0" smtClean="0">
                <a:latin typeface="Helvetica"/>
              </a:rPr>
              <a:t>Encargada de </a:t>
            </a:r>
            <a:r>
              <a:rPr lang="es-MX" sz="1000" dirty="0">
                <a:latin typeface="Helvetica"/>
              </a:rPr>
              <a:t>e</a:t>
            </a:r>
            <a:r>
              <a:rPr lang="es-MX" sz="1000" dirty="0" smtClean="0">
                <a:latin typeface="Helvetica"/>
              </a:rPr>
              <a:t>valuaciones, captura y recepción</a:t>
            </a:r>
            <a:endParaRPr lang="es-MX" sz="1000" dirty="0">
              <a:latin typeface="Helvetica"/>
            </a:endParaRPr>
          </a:p>
          <a:p>
            <a:endParaRPr lang="es-MX" sz="1000" dirty="0">
              <a:latin typeface="Helvetica"/>
            </a:endParaRPr>
          </a:p>
        </p:txBody>
      </p:sp>
      <p:pic>
        <p:nvPicPr>
          <p:cNvPr id="33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6946513" y="918228"/>
            <a:ext cx="2048431" cy="13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42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5488</Words>
  <Application>Microsoft Macintosh PowerPoint</Application>
  <PresentationFormat>Personalizado</PresentationFormat>
  <Paragraphs>640</Paragraphs>
  <Slides>109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109</vt:i4>
      </vt:variant>
    </vt:vector>
  </HeadingPairs>
  <TitlesOfParts>
    <vt:vector size="110" baseType="lpstr">
      <vt:lpstr>Tema de Office</vt:lpstr>
      <vt:lpstr>Presentación de PowerPoint</vt:lpstr>
      <vt:lpstr>La inspiración</vt:lpstr>
      <vt:lpstr>Dirección de Relaciones Externas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Coordinación de vinculación</vt:lpstr>
      <vt:lpstr>Coordinación de comunicación</vt:lpstr>
      <vt:lpstr>Gestión de la información</vt:lpstr>
      <vt:lpstr>Proyectos más importantes</vt:lpstr>
      <vt:lpstr>Dificultades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OFICINA DE ADMISIÓN</vt:lpstr>
      <vt:lpstr>MISIÓN</vt:lpstr>
      <vt:lpstr>ESTRUCTURA</vt:lpstr>
      <vt:lpstr>Presentación de PowerPoint</vt:lpstr>
      <vt:lpstr>TAREAS</vt:lpstr>
      <vt:lpstr>Presentación de PowerPoint</vt:lpstr>
      <vt:lpstr>Presentación de PowerPoint</vt:lpstr>
      <vt:lpstr>Presentación de PowerPoint</vt:lpstr>
      <vt:lpstr>RETOS</vt:lpstr>
      <vt:lpstr>PROYECTOS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inspiración</vt:lpstr>
      <vt:lpstr>Misión</vt:lpstr>
      <vt:lpstr>Objetivos</vt:lpstr>
      <vt:lpstr>Presentación de PowerPoint</vt:lpstr>
      <vt:lpstr>Presentación de PowerPoint</vt:lpstr>
      <vt:lpstr>Servicios de comunicación con  medios masivos y medios sociales</vt:lpstr>
      <vt:lpstr>Servicios de información y comunicación interna</vt:lpstr>
      <vt:lpstr>Servicios de comunicación en plataformas electrónicas</vt:lpstr>
      <vt:lpstr>Servicios de comunicación con egresados y profesionales </vt:lpstr>
      <vt:lpstr>Servicios de comunicación con aspirantes</vt:lpstr>
      <vt:lpstr>Servicios de diferenciación de la comunicación institucional</vt:lpstr>
      <vt:lpstr>Áreas a las cuales se brindan servicios</vt:lpstr>
      <vt:lpstr>Dificultades y retos</vt:lpstr>
      <vt:lpstr>Proyectos en el mediano plazo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¿Cuál es la razón de existir de la oficina? Objetivos.</vt:lpstr>
      <vt:lpstr>¿Cuáles son sus principales tareas?  Funciones.</vt:lpstr>
      <vt:lpstr>¿Cuáles son sus principales tareas?  Funciones.</vt:lpstr>
      <vt:lpstr>¿Cuáles son sus principales retos a los que se enfrenta?</vt:lpstr>
      <vt:lpstr>¿Cuáles son sus principales proyectos en el mediano plazo? </vt:lpstr>
      <vt:lpstr>¿Cuáles son sus principales proyectos en el mediano plazo? </vt:lpstr>
      <vt:lpstr>¿Cuáles son sus principales proyectos en el mediano plazo? </vt:lpstr>
      <vt:lpstr>Presentación de PowerPoint</vt:lpstr>
      <vt:lpstr>Presentación de PowerPoint</vt:lpstr>
    </vt:vector>
  </TitlesOfParts>
  <Company>ITESO A.C.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Aldrete Saldívar, Alfonso Elías</dc:creator>
  <cp:lastModifiedBy>usuario</cp:lastModifiedBy>
  <cp:revision>229</cp:revision>
  <dcterms:created xsi:type="dcterms:W3CDTF">2014-11-06T19:32:36Z</dcterms:created>
  <dcterms:modified xsi:type="dcterms:W3CDTF">2014-11-13T18:50:00Z</dcterms:modified>
</cp:coreProperties>
</file>